
<file path=[Content_Types].xml><?xml version="1.0" encoding="utf-8"?>
<Types xmlns="http://schemas.openxmlformats.org/package/2006/content-types">
  <Default Extension="jpeg" ContentType="image/jpeg"/>
  <Default Extension="JPG" ContentType="image/.jpg"/>
  <Default Extension="gif" ContentType="image/gi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75" r:id="rId4"/>
    <p:sldId id="276" r:id="rId5"/>
    <p:sldId id="277" r:id="rId6"/>
    <p:sldId id="278" r:id="rId7"/>
    <p:sldId id="279" r:id="rId8"/>
    <p:sldId id="280" r:id="rId9"/>
    <p:sldId id="281" r:id="rId10"/>
    <p:sldId id="282" r:id="rId11"/>
    <p:sldId id="283" r:id="rId12"/>
    <p:sldId id="284" r:id="rId13"/>
    <p:sldId id="285" r:id="rId14"/>
    <p:sldId id="286" r:id="rId15"/>
    <p:sldId id="288" r:id="rId16"/>
    <p:sldId id="287" r:id="rId17"/>
    <p:sldId id="289" r:id="rId18"/>
    <p:sldId id="290" r:id="rId19"/>
    <p:sldId id="291" r:id="rId20"/>
  </p:sldIdLst>
  <p:sldSz cx="12192000" cy="6858000"/>
  <p:notesSz cx="6858000" cy="9144000"/>
  <p:embeddedFontLst>
    <p:embeddedFont>
      <p:font typeface="锐字锐线怒放黑简1.0" panose="02010604000000000000" pitchFamily="2" charset="-122"/>
      <p:regular r:id="rId24"/>
    </p:embeddedFont>
    <p:embeddedFont>
      <p:font typeface="Bahnschrift Condensed" panose="020B0502040204020203" pitchFamily="34" charset="0"/>
      <p:regular r:id="rId25"/>
    </p:embeddedFont>
    <p:embeddedFont>
      <p:font typeface="方正清刻本悦宋简体" panose="02000000000000000000" pitchFamily="2" charset="-122"/>
      <p:regular r:id="rId26"/>
    </p:embeddedFont>
    <p:embeddedFont>
      <p:font typeface="方正清刻本悦宋 简 B" panose="02000800000000000000" pitchFamily="2" charset="-122"/>
      <p:bold r:id="rId27"/>
    </p:embeddedFont>
    <p:embeddedFont>
      <p:font typeface="微软雅黑" panose="020B0503020204020204" pitchFamily="34" charset="-122"/>
      <p:regular r:id="rId28"/>
    </p:embeddedFont>
    <p:embeddedFont>
      <p:font typeface="Arial Black" panose="020B0A04020102020204" pitchFamily="34" charset="0"/>
      <p:bold r:id="rId29"/>
    </p:embeddedFont>
    <p:embeddedFont>
      <p:font typeface="等线" panose="02010600030101010101" charset="-122"/>
      <p:regular r:id="rId30"/>
    </p:embeddedFont>
    <p:embeddedFont>
      <p:font typeface="等线 Light" panose="02010600030101010101" charset="-122"/>
      <p:regular r:id="rId31"/>
    </p:embeddedFont>
  </p:embeddedFontLst>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343" autoAdjust="0"/>
    <p:restoredTop sz="94660"/>
  </p:normalViewPr>
  <p:slideViewPr>
    <p:cSldViewPr snapToGrid="0">
      <p:cViewPr varScale="1">
        <p:scale>
          <a:sx n="88" d="100"/>
          <a:sy n="88" d="100"/>
        </p:scale>
        <p:origin x="540" y="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2" Type="http://schemas.openxmlformats.org/officeDocument/2006/relationships/tags" Target="tags/tag23.xml"/><Relationship Id="rId31" Type="http://schemas.openxmlformats.org/officeDocument/2006/relationships/font" Target="fonts/font8.fntdata"/><Relationship Id="rId30" Type="http://schemas.openxmlformats.org/officeDocument/2006/relationships/font" Target="fonts/font7.fntdata"/><Relationship Id="rId3" Type="http://schemas.openxmlformats.org/officeDocument/2006/relationships/slide" Target="slides/slide1.xml"/><Relationship Id="rId29" Type="http://schemas.openxmlformats.org/officeDocument/2006/relationships/font" Target="fonts/font6.fntdata"/><Relationship Id="rId28" Type="http://schemas.openxmlformats.org/officeDocument/2006/relationships/font" Target="fonts/font5.fntdata"/><Relationship Id="rId27" Type="http://schemas.openxmlformats.org/officeDocument/2006/relationships/font" Target="fonts/font4.fntdata"/><Relationship Id="rId26" Type="http://schemas.openxmlformats.org/officeDocument/2006/relationships/font" Target="fonts/font3.fntdata"/><Relationship Id="rId25" Type="http://schemas.openxmlformats.org/officeDocument/2006/relationships/font" Target="fonts/font2.fntdata"/><Relationship Id="rId24" Type="http://schemas.openxmlformats.org/officeDocument/2006/relationships/font" Target="fonts/font1.fntdata"/><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GIF>
</file>

<file path=ppt/media/image10.png>
</file>

<file path=ppt/media/image11.png>
</file>

<file path=ppt/media/image12.png>
</file>

<file path=ppt/media/image2.jpeg>
</file>

<file path=ppt/media/image3.pn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76943583-CC24-4791-ADD5-F4ADE13012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882AC80-1C31-4CA2-A494-53FED659B02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76943583-CC24-4791-ADD5-F4ADE13012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882AC80-1C31-4CA2-A494-53FED659B02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76943583-CC24-4791-ADD5-F4ADE13012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882AC80-1C31-4CA2-A494-53FED659B02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76943583-CC24-4791-ADD5-F4ADE13012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882AC80-1C31-4CA2-A494-53FED659B02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76943583-CC24-4791-ADD5-F4ADE130124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882AC80-1C31-4CA2-A494-53FED659B02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76943583-CC24-4791-ADD5-F4ADE13012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882AC80-1C31-4CA2-A494-53FED659B02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76943583-CC24-4791-ADD5-F4ADE1301248}"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882AC80-1C31-4CA2-A494-53FED659B02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76943583-CC24-4791-ADD5-F4ADE1301248}"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882AC80-1C31-4CA2-A494-53FED659B02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943583-CC24-4791-ADD5-F4ADE1301248}"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882AC80-1C31-4CA2-A494-53FED659B02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76943583-CC24-4791-ADD5-F4ADE13012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882AC80-1C31-4CA2-A494-53FED659B02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76943583-CC24-4791-ADD5-F4ADE130124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882AC80-1C31-4CA2-A494-53FED659B026}" type="slidenum">
              <a:rPr lang="zh-CN" altLang="en-US" smtClean="0"/>
            </a:fld>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943583-CC24-4791-ADD5-F4ADE130124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82AC80-1C31-4CA2-A494-53FED659B02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0.xml"/><Relationship Id="rId1" Type="http://schemas.openxmlformats.org/officeDocument/2006/relationships/image" Target="../media/image8.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1.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image" Target="../media/image10.png"/><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21.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image" Target="../media/image11.png"/><Relationship Id="rId1" Type="http://schemas.openxmlformats.org/officeDocument/2006/relationships/tags" Target="../tags/tag1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tags" Target="../tags/tag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4.xml"/><Relationship Id="rId2" Type="http://schemas.openxmlformats.org/officeDocument/2006/relationships/image" Target="../media/image3.png"/><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6.xml"/><Relationship Id="rId2" Type="http://schemas.openxmlformats.org/officeDocument/2006/relationships/image" Target="../media/image4.png"/><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8.xml"/><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3520168" y="744611"/>
            <a:ext cx="4876800" cy="5114321"/>
            <a:chOff x="3943350" y="1138237"/>
            <a:chExt cx="4876800" cy="4643438"/>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6674644" y="1138237"/>
              <a:ext cx="1833563"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6387194" y="711274"/>
            <a:ext cx="1562100" cy="1504950"/>
            <a:chOff x="6810376" y="1104900"/>
            <a:chExt cx="1562100" cy="1504950"/>
          </a:xfrm>
        </p:grpSpPr>
        <p:sp>
          <p:nvSpPr>
            <p:cNvPr id="5" name="矩形 4"/>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810376" y="1524000"/>
              <a:ext cx="1562100" cy="108585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6463393" y="744611"/>
            <a:ext cx="1400175" cy="369332"/>
          </a:xfrm>
          <a:prstGeom prst="rect">
            <a:avLst/>
          </a:prstGeom>
          <a:noFill/>
        </p:spPr>
        <p:txBody>
          <a:bodyPr wrap="square" rtlCol="0">
            <a:spAutoFit/>
          </a:bodyPr>
          <a:lstStyle/>
          <a:p>
            <a:pPr algn="dist"/>
            <a:r>
              <a:rPr lang="en-US" altLang="zh-CN" dirty="0">
                <a:solidFill>
                  <a:schemeClr val="bg1"/>
                </a:solidFill>
                <a:latin typeface="锐字锐线怒放黑简1.0" panose="02010604000000000000" pitchFamily="2" charset="-122"/>
                <a:ea typeface="锐字锐线怒放黑简1.0" panose="02010604000000000000" pitchFamily="2" charset="-122"/>
              </a:rPr>
              <a:t>2023</a:t>
            </a:r>
            <a:endParaRPr lang="zh-CN" altLang="en-US"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1" name="文本框 10"/>
          <p:cNvSpPr txBox="1"/>
          <p:nvPr/>
        </p:nvSpPr>
        <p:spPr>
          <a:xfrm>
            <a:off x="6406245" y="1184130"/>
            <a:ext cx="1562099" cy="646331"/>
          </a:xfrm>
          <a:prstGeom prst="rect">
            <a:avLst/>
          </a:prstGeom>
          <a:noFill/>
        </p:spPr>
        <p:txBody>
          <a:bodyPr wrap="square" rtlCol="0">
            <a:spAutoFit/>
          </a:bodyPr>
          <a:lstStyle/>
          <a:p>
            <a:r>
              <a:rPr lang="en-US" altLang="zh-CN" sz="3600" b="1" dirty="0">
                <a:solidFill>
                  <a:schemeClr val="bg1"/>
                </a:solidFill>
                <a:latin typeface="锐字锐线怒放黑简1.0" panose="02010604000000000000" pitchFamily="2" charset="-122"/>
                <a:ea typeface="锐字锐线怒放黑简1.0" panose="02010604000000000000" pitchFamily="2" charset="-122"/>
              </a:rPr>
              <a:t>3.09</a:t>
            </a:r>
            <a:endParaRPr lang="zh-CN" altLang="en-US" sz="3600" b="1"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2" name="文本框 11"/>
          <p:cNvSpPr txBox="1"/>
          <p:nvPr/>
        </p:nvSpPr>
        <p:spPr>
          <a:xfrm>
            <a:off x="6452677" y="1763696"/>
            <a:ext cx="1400175" cy="338554"/>
          </a:xfrm>
          <a:prstGeom prst="rect">
            <a:avLst/>
          </a:prstGeom>
          <a:noFill/>
        </p:spPr>
        <p:txBody>
          <a:bodyPr wrap="square" rtlCol="0">
            <a:spAutoFit/>
          </a:bodyPr>
          <a:lstStyle/>
          <a:p>
            <a:pPr algn="dist"/>
            <a:r>
              <a:rPr lang="en-US" altLang="zh-CN" sz="1600" dirty="0">
                <a:solidFill>
                  <a:schemeClr val="bg1"/>
                </a:solidFill>
                <a:latin typeface="锐字锐线怒放黑简1.0" panose="02010604000000000000" pitchFamily="2" charset="-122"/>
                <a:ea typeface="锐字锐线怒放黑简1.0" panose="02010604000000000000" pitchFamily="2" charset="-122"/>
              </a:rPr>
              <a:t>March 09</a:t>
            </a:r>
            <a:endParaRPr lang="zh-CN" altLang="en-US" sz="1600"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3" name="矩形 12"/>
          <p:cNvSpPr/>
          <p:nvPr/>
        </p:nvSpPr>
        <p:spPr>
          <a:xfrm>
            <a:off x="3748768" y="1289451"/>
            <a:ext cx="2483644" cy="954107"/>
          </a:xfrm>
          <a:prstGeom prst="rect">
            <a:avLst/>
          </a:prstGeom>
          <a:ln>
            <a:noFill/>
          </a:ln>
        </p:spPr>
        <p:txBody>
          <a:bodyPr wrap="square">
            <a:spAutoFit/>
          </a:bodyPr>
          <a:lstStyle/>
          <a:p>
            <a:r>
              <a:rPr kumimoji="1" lang="zh-CN" altLang="en-US" sz="2800" spc="-300" dirty="0">
                <a:latin typeface="锐字锐线怒放黑简1.0" panose="02010604000000000000" pitchFamily="2" charset="-122"/>
                <a:ea typeface="锐字锐线怒放黑简1.0" panose="02010604000000000000" pitchFamily="2" charset="-122"/>
              </a:rPr>
              <a:t>软件架构与分析课堂小组汇报</a:t>
            </a:r>
            <a:endParaRPr kumimoji="1" lang="en-US" altLang="zh-CN" sz="2800" spc="-300" dirty="0">
              <a:latin typeface="锐字锐线怒放黑简1.0" panose="02010604000000000000" pitchFamily="2" charset="-122"/>
              <a:ea typeface="锐字锐线怒放黑简1.0" panose="02010604000000000000" pitchFamily="2" charset="-122"/>
            </a:endParaRPr>
          </a:p>
        </p:txBody>
      </p:sp>
      <p:sp>
        <p:nvSpPr>
          <p:cNvPr id="15" name="矩形 14"/>
          <p:cNvSpPr/>
          <p:nvPr/>
        </p:nvSpPr>
        <p:spPr>
          <a:xfrm>
            <a:off x="3767818" y="2283376"/>
            <a:ext cx="4352925" cy="923330"/>
          </a:xfrm>
          <a:prstGeom prst="rect">
            <a:avLst/>
          </a:prstGeom>
        </p:spPr>
        <p:txBody>
          <a:bodyPr wrap="square">
            <a:spAutoFit/>
          </a:bodyPr>
          <a:lstStyle/>
          <a:p>
            <a:pPr algn="dist"/>
            <a:r>
              <a:rPr lang="zh-CN" altLang="en-US" sz="5400" b="1" dirty="0">
                <a:solidFill>
                  <a:srgbClr val="C00000"/>
                </a:solidFill>
                <a:latin typeface="锐字锐线怒放黑简1.0" panose="02010604000000000000" pitchFamily="2" charset="-122"/>
                <a:ea typeface="锐字锐线怒放黑简1.0" panose="02010604000000000000" pitchFamily="2" charset="-122"/>
              </a:rPr>
              <a:t>小红书</a:t>
            </a:r>
            <a:r>
              <a:rPr lang="zh-CN" altLang="en-US" sz="4800" b="1" dirty="0">
                <a:latin typeface="锐字锐线怒放黑简1.0" panose="02010604000000000000" pitchFamily="2" charset="-122"/>
                <a:ea typeface="锐字锐线怒放黑简1.0" panose="02010604000000000000" pitchFamily="2" charset="-122"/>
              </a:rPr>
              <a:t>架构与</a:t>
            </a:r>
            <a:endParaRPr lang="zh-CN" altLang="en-US" sz="5400" dirty="0">
              <a:latin typeface="锐字锐线怒放黑简1.0" panose="02010604000000000000" pitchFamily="2" charset="-122"/>
              <a:ea typeface="锐字锐线怒放黑简1.0" panose="02010604000000000000" pitchFamily="2" charset="-122"/>
            </a:endParaRPr>
          </a:p>
        </p:txBody>
      </p:sp>
      <p:sp>
        <p:nvSpPr>
          <p:cNvPr id="16" name="矩形 15"/>
          <p:cNvSpPr/>
          <p:nvPr/>
        </p:nvSpPr>
        <p:spPr>
          <a:xfrm>
            <a:off x="3360420" y="3136265"/>
            <a:ext cx="5196840" cy="1420495"/>
          </a:xfrm>
          <a:prstGeom prst="rect">
            <a:avLst/>
          </a:prstGeom>
        </p:spPr>
        <p:txBody>
          <a:bodyPr wrap="square">
            <a:spAutoFit/>
          </a:bodyPr>
          <a:lstStyle/>
          <a:p>
            <a:pPr algn="ctr">
              <a:lnSpc>
                <a:spcPct val="120000"/>
              </a:lnSpc>
            </a:pPr>
            <a:r>
              <a:rPr lang="zh-CN" altLang="en-US" sz="4800" b="1" i="0" dirty="0">
                <a:solidFill>
                  <a:srgbClr val="252726"/>
                </a:solidFill>
                <a:effectLst/>
                <a:latin typeface="锐字锐线怒放黑简1.0" panose="02010604000000000000" pitchFamily="2" charset="-122"/>
                <a:ea typeface="锐字锐线怒放黑简1.0" panose="02010604000000000000" pitchFamily="2" charset="-122"/>
              </a:rPr>
              <a:t>发展史</a:t>
            </a:r>
            <a:r>
              <a:rPr lang="en-US" altLang="zh-CN" sz="4400" b="1" i="0" dirty="0">
                <a:solidFill>
                  <a:srgbClr val="252726"/>
                </a:solidFill>
                <a:effectLst/>
                <a:latin typeface="锐字锐线怒放黑简1.0" panose="02010604000000000000" pitchFamily="2" charset="-122"/>
                <a:ea typeface="锐字锐线怒放黑简1.0" panose="02010604000000000000" pitchFamily="2" charset="-122"/>
              </a:rPr>
              <a:t> </a:t>
            </a:r>
            <a:r>
              <a:rPr lang="en-US" altLang="zh-CN" sz="2400" b="1" i="0" dirty="0">
                <a:solidFill>
                  <a:srgbClr val="252726"/>
                </a:solidFill>
                <a:effectLst/>
                <a:latin typeface="Bahnschrift Condensed" panose="020B0502040204020203" pitchFamily="34" charset="0"/>
                <a:ea typeface="锐字锐线怒放黑简1.0" panose="02010604000000000000" pitchFamily="2" charset="-122"/>
              </a:rPr>
              <a:t>Architecture </a:t>
            </a:r>
            <a:endParaRPr lang="en-US" altLang="zh-CN" sz="2400" b="1" i="0" dirty="0">
              <a:solidFill>
                <a:srgbClr val="252726"/>
              </a:solidFill>
              <a:effectLst/>
              <a:latin typeface="Bahnschrift Condensed" panose="020B0502040204020203" pitchFamily="34" charset="0"/>
              <a:ea typeface="锐字锐线怒放黑简1.0" panose="02010604000000000000" pitchFamily="2" charset="-122"/>
            </a:endParaRPr>
          </a:p>
          <a:p>
            <a:pPr algn="ctr">
              <a:lnSpc>
                <a:spcPct val="120000"/>
              </a:lnSpc>
            </a:pPr>
            <a:r>
              <a:rPr lang="en-US" altLang="zh-CN" sz="2400" b="1" i="0" dirty="0">
                <a:solidFill>
                  <a:srgbClr val="252726"/>
                </a:solidFill>
                <a:effectLst/>
                <a:latin typeface="Bahnschrift Condensed" panose="020B0502040204020203" pitchFamily="34" charset="0"/>
                <a:ea typeface="锐字锐线怒放黑简1.0" panose="02010604000000000000" pitchFamily="2" charset="-122"/>
              </a:rPr>
              <a:t>&amp; History  for </a:t>
            </a:r>
            <a:r>
              <a:rPr lang="en-US" altLang="zh-CN" sz="2400" b="1" i="0" dirty="0">
                <a:solidFill>
                  <a:srgbClr val="C00000"/>
                </a:solidFill>
                <a:effectLst/>
                <a:latin typeface="Bahnschrift Condensed" panose="020B0502040204020203" pitchFamily="34" charset="0"/>
                <a:ea typeface="锐字锐线怒放黑简1.0" panose="02010604000000000000" pitchFamily="2" charset="-122"/>
              </a:rPr>
              <a:t>Little Red Book</a:t>
            </a:r>
            <a:endParaRPr lang="en-US" altLang="zh-CN" sz="2400" b="1" i="0" dirty="0">
              <a:solidFill>
                <a:srgbClr val="C00000"/>
              </a:solidFill>
              <a:effectLst/>
              <a:latin typeface="Bahnschrift Condensed" panose="020B0502040204020203" pitchFamily="34" charset="0"/>
              <a:ea typeface="锐字锐线怒放黑简1.0" panose="02010604000000000000" pitchFamily="2" charset="-122"/>
            </a:endParaRPr>
          </a:p>
        </p:txBody>
      </p:sp>
      <p:cxnSp>
        <p:nvCxnSpPr>
          <p:cNvPr id="18" name="直接连接符 17"/>
          <p:cNvCxnSpPr/>
          <p:nvPr/>
        </p:nvCxnSpPr>
        <p:spPr>
          <a:xfrm>
            <a:off x="3939268" y="4729464"/>
            <a:ext cx="4010026"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3939268" y="5590798"/>
            <a:ext cx="4010026"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4369933" y="4792399"/>
            <a:ext cx="3148694" cy="738664"/>
          </a:xfrm>
          <a:prstGeom prst="rect">
            <a:avLst/>
          </a:prstGeom>
          <a:noFill/>
        </p:spPr>
        <p:txBody>
          <a:bodyPr wrap="square" rtlCol="0">
            <a:spAutoFit/>
          </a:bodyPr>
          <a:lstStyle/>
          <a:p>
            <a:r>
              <a:rPr lang="zh-CN" altLang="zh-CN" sz="1400" dirty="0">
                <a:latin typeface="锐字锐线怒放黑简1.0" panose="02010604000000000000" pitchFamily="2" charset="-122"/>
                <a:ea typeface="锐字锐线怒放黑简1.0" panose="02010604000000000000" pitchFamily="2" charset="-122"/>
              </a:rPr>
              <a:t>汇报人：王若澜</a:t>
            </a:r>
            <a:endParaRPr lang="zh-CN" altLang="zh-CN" sz="1400" dirty="0">
              <a:latin typeface="锐字锐线怒放黑简1.0" panose="02010604000000000000" pitchFamily="2" charset="-122"/>
              <a:ea typeface="锐字锐线怒放黑简1.0" panose="02010604000000000000" pitchFamily="2" charset="-122"/>
            </a:endParaRPr>
          </a:p>
          <a:p>
            <a:pPr algn="dist"/>
            <a:r>
              <a:rPr lang="zh-CN" altLang="zh-CN" sz="1400" dirty="0">
                <a:latin typeface="锐字锐线怒放黑简1.0" panose="02010604000000000000" pitchFamily="2" charset="-122"/>
                <a:ea typeface="锐字锐线怒放黑简1.0" panose="02010604000000000000" pitchFamily="2" charset="-122"/>
              </a:rPr>
              <a:t>组员：王若澜</a:t>
            </a:r>
            <a:r>
              <a:rPr lang="en-US" altLang="zh-CN" sz="1400" dirty="0">
                <a:latin typeface="锐字锐线怒放黑简1.0" panose="02010604000000000000" pitchFamily="2" charset="-122"/>
                <a:ea typeface="锐字锐线怒放黑简1.0" panose="02010604000000000000" pitchFamily="2" charset="-122"/>
              </a:rPr>
              <a:t> </a:t>
            </a:r>
            <a:r>
              <a:rPr lang="zh-CN" altLang="en-US" sz="1400" dirty="0">
                <a:latin typeface="锐字锐线怒放黑简1.0" panose="02010604000000000000" pitchFamily="2" charset="-122"/>
                <a:ea typeface="锐字锐线怒放黑简1.0" panose="02010604000000000000" pitchFamily="2" charset="-122"/>
              </a:rPr>
              <a:t>冯思佳</a:t>
            </a:r>
            <a:r>
              <a:rPr lang="en-US" altLang="zh-CN" sz="1400" dirty="0">
                <a:latin typeface="锐字锐线怒放黑简1.0" panose="02010604000000000000" pitchFamily="2" charset="-122"/>
                <a:ea typeface="锐字锐线怒放黑简1.0" panose="02010604000000000000" pitchFamily="2" charset="-122"/>
              </a:rPr>
              <a:t> </a:t>
            </a:r>
            <a:r>
              <a:rPr lang="zh-CN" altLang="en-US" sz="1400" dirty="0">
                <a:latin typeface="锐字锐线怒放黑简1.0" panose="02010604000000000000" pitchFamily="2" charset="-122"/>
                <a:ea typeface="锐字锐线怒放黑简1.0" panose="02010604000000000000" pitchFamily="2" charset="-122"/>
              </a:rPr>
              <a:t>李宗莲</a:t>
            </a:r>
            <a:r>
              <a:rPr lang="en-US" altLang="zh-CN" sz="1400" dirty="0">
                <a:latin typeface="锐字锐线怒放黑简1.0" panose="02010604000000000000" pitchFamily="2" charset="-122"/>
                <a:ea typeface="锐字锐线怒放黑简1.0" panose="02010604000000000000" pitchFamily="2" charset="-122"/>
              </a:rPr>
              <a:t> </a:t>
            </a:r>
            <a:r>
              <a:rPr lang="zh-CN" altLang="en-US" sz="1400" dirty="0">
                <a:latin typeface="锐字锐线怒放黑简1.0" panose="02010604000000000000" pitchFamily="2" charset="-122"/>
                <a:ea typeface="锐字锐线怒放黑简1.0" panose="02010604000000000000" pitchFamily="2" charset="-122"/>
              </a:rPr>
              <a:t>林之韵</a:t>
            </a:r>
            <a:endParaRPr lang="zh-CN" altLang="en-US" sz="1400" dirty="0">
              <a:latin typeface="锐字锐线怒放黑简1.0" panose="02010604000000000000" pitchFamily="2" charset="-122"/>
              <a:ea typeface="锐字锐线怒放黑简1.0" panose="02010604000000000000" pitchFamily="2" charset="-122"/>
            </a:endParaRPr>
          </a:p>
          <a:p>
            <a:pPr algn="dist"/>
            <a:r>
              <a:rPr lang="zh-CN" altLang="en-US" sz="1400" dirty="0">
                <a:latin typeface="锐字锐线怒放黑简1.0" panose="02010604000000000000" pitchFamily="2" charset="-122"/>
                <a:ea typeface="锐字锐线怒放黑简1.0" panose="02010604000000000000" pitchFamily="2" charset="-122"/>
              </a:rPr>
              <a:t> </a:t>
            </a:r>
            <a:r>
              <a:rPr lang="en-US" altLang="zh-CN" sz="1400" dirty="0">
                <a:latin typeface="锐字锐线怒放黑简1.0" panose="02010604000000000000" pitchFamily="2" charset="-122"/>
                <a:ea typeface="锐字锐线怒放黑简1.0" panose="02010604000000000000" pitchFamily="2" charset="-122"/>
              </a:rPr>
              <a:t>     </a:t>
            </a:r>
            <a:r>
              <a:rPr lang="zh-CN" altLang="en-US" sz="1400" dirty="0">
                <a:latin typeface="锐字锐线怒放黑简1.0" panose="02010604000000000000" pitchFamily="2" charset="-122"/>
                <a:ea typeface="锐字锐线怒放黑简1.0" panose="02010604000000000000" pitchFamily="2" charset="-122"/>
              </a:rPr>
              <a:t>金凤</a:t>
            </a:r>
            <a:r>
              <a:rPr lang="en-US" altLang="zh-CN" sz="1400" dirty="0">
                <a:latin typeface="锐字锐线怒放黑简1.0" panose="02010604000000000000" pitchFamily="2" charset="-122"/>
                <a:ea typeface="锐字锐线怒放黑简1.0" panose="02010604000000000000" pitchFamily="2" charset="-122"/>
              </a:rPr>
              <a:t>  </a:t>
            </a:r>
            <a:r>
              <a:rPr lang="zh-CN" altLang="en-US" sz="1400" dirty="0">
                <a:latin typeface="锐字锐线怒放黑简1.0" panose="02010604000000000000" pitchFamily="2" charset="-122"/>
                <a:ea typeface="锐字锐线怒放黑简1.0" panose="02010604000000000000" pitchFamily="2" charset="-122"/>
              </a:rPr>
              <a:t>王思瑶</a:t>
            </a:r>
            <a:r>
              <a:rPr lang="en-US" altLang="zh-CN" sz="1400" dirty="0">
                <a:latin typeface="锐字锐线怒放黑简1.0" panose="02010604000000000000" pitchFamily="2" charset="-122"/>
                <a:ea typeface="锐字锐线怒放黑简1.0" panose="02010604000000000000" pitchFamily="2" charset="-122"/>
              </a:rPr>
              <a:t>  </a:t>
            </a:r>
            <a:r>
              <a:rPr lang="zh-CN" altLang="en-US" sz="1400" dirty="0">
                <a:latin typeface="锐字锐线怒放黑简1.0" panose="02010604000000000000" pitchFamily="2" charset="-122"/>
                <a:ea typeface="锐字锐线怒放黑简1.0" panose="02010604000000000000" pitchFamily="2" charset="-122"/>
              </a:rPr>
              <a:t>林文琦</a:t>
            </a:r>
            <a:r>
              <a:rPr lang="en-US" altLang="zh-CN" sz="1400" dirty="0">
                <a:latin typeface="锐字锐线怒放黑简1.0" panose="02010604000000000000" pitchFamily="2" charset="-122"/>
                <a:ea typeface="锐字锐线怒放黑简1.0" panose="02010604000000000000" pitchFamily="2" charset="-122"/>
              </a:rPr>
              <a:t> </a:t>
            </a:r>
            <a:r>
              <a:rPr lang="zh-CN" altLang="en-US" sz="1400" dirty="0">
                <a:latin typeface="锐字锐线怒放黑简1.0" panose="02010604000000000000" pitchFamily="2" charset="-122"/>
                <a:ea typeface="锐字锐线怒放黑简1.0" panose="02010604000000000000" pitchFamily="2" charset="-122"/>
              </a:rPr>
              <a:t>赵雅萱</a:t>
            </a:r>
            <a:endParaRPr lang="zh-CN" altLang="en-US" sz="1400" dirty="0">
              <a:latin typeface="锐字锐线怒放黑简1.0" panose="02010604000000000000" pitchFamily="2" charset="-122"/>
              <a:ea typeface="锐字锐线怒放黑简1.0" panose="02010604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1963121" y="1119455"/>
            <a:ext cx="4208522" cy="769441"/>
          </a:xfrm>
          <a:prstGeom prst="rect">
            <a:avLst/>
          </a:prstGeom>
        </p:spPr>
        <p:txBody>
          <a:bodyPr wrap="square">
            <a:spAutoFit/>
          </a:bodyPr>
          <a:lstStyle/>
          <a:p>
            <a:r>
              <a:rPr lang="zh-CN" altLang="en-US" sz="4400" dirty="0">
                <a:solidFill>
                  <a:srgbClr val="C00000"/>
                </a:solidFill>
                <a:latin typeface="锐字锐线怒放黑简1.0" panose="02010604000000000000" pitchFamily="2" charset="-122"/>
                <a:ea typeface="锐字锐线怒放黑简1.0" panose="02010604000000000000" pitchFamily="2" charset="-122"/>
              </a:rPr>
              <a:t>多云架构转型</a:t>
            </a:r>
            <a:endParaRPr lang="zh-CN" altLang="en-US" sz="4400" dirty="0">
              <a:solidFill>
                <a:srgbClr val="C00000"/>
              </a:solidFill>
              <a:latin typeface="锐字锐线怒放黑简1.0" panose="02010604000000000000" pitchFamily="2" charset="-122"/>
              <a:ea typeface="锐字锐线怒放黑简1.0" panose="02010604000000000000" pitchFamily="2" charset="-122"/>
            </a:endParaRPr>
          </a:p>
        </p:txBody>
      </p:sp>
      <p:grpSp>
        <p:nvGrpSpPr>
          <p:cNvPr id="9" name="组合 8"/>
          <p:cNvGrpSpPr/>
          <p:nvPr/>
        </p:nvGrpSpPr>
        <p:grpSpPr>
          <a:xfrm>
            <a:off x="9382126" y="3335"/>
            <a:ext cx="1562100" cy="1244440"/>
            <a:chOff x="6810376" y="1104900"/>
            <a:chExt cx="1562100" cy="1244440"/>
          </a:xfrm>
        </p:grpSpPr>
        <p:sp>
          <p:nvSpPr>
            <p:cNvPr id="11" name="矩形 10"/>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0" name="文本框 9"/>
          <p:cNvSpPr txBox="1"/>
          <p:nvPr/>
        </p:nvSpPr>
        <p:spPr>
          <a:xfrm>
            <a:off x="1582473" y="2510806"/>
            <a:ext cx="8729026" cy="731611"/>
          </a:xfrm>
          <a:prstGeom prst="rect">
            <a:avLst/>
          </a:prstGeom>
          <a:noFill/>
        </p:spPr>
        <p:txBody>
          <a:bodyPr wrap="square">
            <a:spAutoFit/>
          </a:bodyPr>
          <a:lstStyle/>
          <a:p>
            <a:pPr marL="800100" lvl="1" indent="-342900">
              <a:lnSpc>
                <a:spcPct val="120000"/>
              </a:lnSpc>
              <a:buFont typeface="Arial" panose="020B0604020202020204" pitchFamily="34" charset="0"/>
              <a:buChar char="•"/>
            </a:pPr>
            <a:r>
              <a:rPr lang="zh-CN" altLang="en-US" sz="1800" dirty="0">
                <a:solidFill>
                  <a:srgbClr val="C00000"/>
                </a:solidFill>
                <a:latin typeface="方正清刻本悦宋简体" panose="02000000000000000000" pitchFamily="2" charset="-122"/>
                <a:ea typeface="方正清刻本悦宋简体" panose="02000000000000000000" pitchFamily="2" charset="-122"/>
              </a:rPr>
              <a:t>多云架构需要统一的资源管理。</a:t>
            </a:r>
            <a:r>
              <a:rPr lang="zh-CN" altLang="en-US" sz="1800" dirty="0">
                <a:latin typeface="方正清刻本悦宋简体" panose="02000000000000000000" pitchFamily="2" charset="-122"/>
                <a:ea typeface="方正清刻本悦宋简体" panose="02000000000000000000" pitchFamily="2" charset="-122"/>
              </a:rPr>
              <a:t>多云上的资源管理需要做到像单云一样容易管理，否则很难统筹调配。</a:t>
            </a:r>
            <a:endParaRPr lang="zh-CN" altLang="en-US" sz="1800" dirty="0">
              <a:latin typeface="方正清刻本悦宋简体" panose="02000000000000000000" pitchFamily="2" charset="-122"/>
              <a:ea typeface="方正清刻本悦宋简体" panose="02000000000000000000" pitchFamily="2" charset="-122"/>
            </a:endParaRPr>
          </a:p>
        </p:txBody>
      </p:sp>
      <p:sp>
        <p:nvSpPr>
          <p:cNvPr id="2" name="矩形 1"/>
          <p:cNvSpPr/>
          <p:nvPr/>
        </p:nvSpPr>
        <p:spPr>
          <a:xfrm>
            <a:off x="1963121" y="1888896"/>
            <a:ext cx="5346255" cy="523220"/>
          </a:xfrm>
          <a:prstGeom prst="rect">
            <a:avLst/>
          </a:prstGeom>
        </p:spPr>
        <p:txBody>
          <a:bodyPr wrap="square">
            <a:spAutoFit/>
          </a:bodyPr>
          <a:lstStyle/>
          <a:p>
            <a:pPr algn="dist"/>
            <a:r>
              <a:rPr lang="zh-CN" altLang="en-US" sz="2800" dirty="0">
                <a:solidFill>
                  <a:schemeClr val="tx1">
                    <a:lumMod val="50000"/>
                    <a:lumOff val="50000"/>
                  </a:schemeClr>
                </a:solidFill>
                <a:latin typeface="锐字锐线怒放黑简1.0" panose="02010604000000000000" pitchFamily="2" charset="-122"/>
                <a:ea typeface="锐字锐线怒放黑简1.0" panose="02010604000000000000" pitchFamily="2" charset="-122"/>
                <a:sym typeface="+mn-ea"/>
              </a:rPr>
              <a:t>向多云架构转型将遇到的问题</a:t>
            </a:r>
            <a:endParaRPr lang="zh-CN" altLang="en-US" sz="2800" dirty="0">
              <a:solidFill>
                <a:schemeClr val="tx1">
                  <a:lumMod val="50000"/>
                  <a:lumOff val="50000"/>
                </a:schemeClr>
              </a:solidFill>
              <a:latin typeface="锐字锐线怒放黑简1.0" panose="02010604000000000000" pitchFamily="2" charset="-122"/>
              <a:ea typeface="锐字锐线怒放黑简1.0" panose="02010604000000000000" pitchFamily="2" charset="-122"/>
              <a:sym typeface="+mn-ea"/>
            </a:endParaRPr>
          </a:p>
        </p:txBody>
      </p:sp>
      <p:sp>
        <p:nvSpPr>
          <p:cNvPr id="3" name="文本框 2"/>
          <p:cNvSpPr txBox="1"/>
          <p:nvPr/>
        </p:nvSpPr>
        <p:spPr>
          <a:xfrm>
            <a:off x="1582473" y="3342786"/>
            <a:ext cx="8729026" cy="731611"/>
          </a:xfrm>
          <a:prstGeom prst="rect">
            <a:avLst/>
          </a:prstGeom>
          <a:noFill/>
        </p:spPr>
        <p:txBody>
          <a:bodyPr wrap="square">
            <a:spAutoFit/>
          </a:bodyPr>
          <a:lstStyle/>
          <a:p>
            <a:pPr marL="800100" lvl="1" indent="-342900">
              <a:lnSpc>
                <a:spcPct val="120000"/>
              </a:lnSpc>
              <a:buFont typeface="Arial" panose="020B0604020202020204" pitchFamily="34" charset="0"/>
              <a:buChar char="•"/>
            </a:pPr>
            <a:r>
              <a:rPr lang="zh-CN" altLang="en-US" sz="1800" dirty="0">
                <a:latin typeface="方正清刻本悦宋简体" panose="02000000000000000000" pitchFamily="2" charset="-122"/>
                <a:ea typeface="方正清刻本悦宋简体" panose="02000000000000000000" pitchFamily="2" charset="-122"/>
              </a:rPr>
              <a:t>如何</a:t>
            </a:r>
            <a:r>
              <a:rPr lang="zh-CN" altLang="en-US" sz="1800" dirty="0">
                <a:solidFill>
                  <a:srgbClr val="C00000"/>
                </a:solidFill>
                <a:latin typeface="方正清刻本悦宋简体" panose="02000000000000000000" pitchFamily="2" charset="-122"/>
                <a:ea typeface="方正清刻本悦宋简体" panose="02000000000000000000" pitchFamily="2" charset="-122"/>
              </a:rPr>
              <a:t>保证不同云之间数据的及时同步和一致性</a:t>
            </a:r>
            <a:r>
              <a:rPr lang="zh-CN" altLang="en-US" sz="1800" dirty="0">
                <a:latin typeface="方正清刻本悦宋简体" panose="02000000000000000000" pitchFamily="2" charset="-122"/>
                <a:ea typeface="方正清刻本悦宋简体" panose="02000000000000000000" pitchFamily="2" charset="-122"/>
              </a:rPr>
              <a:t>也是问题，尤其那些对数据一致性要求较高的业务对此要求更加急迫。</a:t>
            </a:r>
            <a:endParaRPr lang="zh-CN" altLang="en-US" sz="1800" dirty="0">
              <a:latin typeface="方正清刻本悦宋简体" panose="02000000000000000000" pitchFamily="2" charset="-122"/>
              <a:ea typeface="方正清刻本悦宋简体" panose="02000000000000000000" pitchFamily="2" charset="-122"/>
            </a:endParaRPr>
          </a:p>
        </p:txBody>
      </p:sp>
      <p:sp>
        <p:nvSpPr>
          <p:cNvPr id="6" name="文本框 5"/>
          <p:cNvSpPr txBox="1"/>
          <p:nvPr/>
        </p:nvSpPr>
        <p:spPr>
          <a:xfrm>
            <a:off x="1582473" y="4174766"/>
            <a:ext cx="8729026" cy="731611"/>
          </a:xfrm>
          <a:prstGeom prst="rect">
            <a:avLst/>
          </a:prstGeom>
          <a:noFill/>
        </p:spPr>
        <p:txBody>
          <a:bodyPr wrap="square">
            <a:spAutoFit/>
          </a:bodyPr>
          <a:lstStyle/>
          <a:p>
            <a:pPr marL="800100" lvl="1" indent="-342900">
              <a:lnSpc>
                <a:spcPct val="120000"/>
              </a:lnSpc>
              <a:buFont typeface="Arial" panose="020B0604020202020204" pitchFamily="34" charset="0"/>
              <a:buChar char="•"/>
            </a:pPr>
            <a:r>
              <a:rPr lang="zh-CN" altLang="en-US" sz="1800" dirty="0">
                <a:latin typeface="方正清刻本悦宋简体" panose="02000000000000000000" pitchFamily="2" charset="-122"/>
                <a:ea typeface="方正清刻本悦宋简体" panose="02000000000000000000" pitchFamily="2" charset="-122"/>
              </a:rPr>
              <a:t>多云架构怎么做好</a:t>
            </a:r>
            <a:r>
              <a:rPr lang="zh-CN" altLang="en-US" sz="1800" dirty="0">
                <a:solidFill>
                  <a:srgbClr val="C00000"/>
                </a:solidFill>
                <a:latin typeface="方正清刻本悦宋简体" panose="02000000000000000000" pitchFamily="2" charset="-122"/>
                <a:ea typeface="方正清刻本悦宋简体" panose="02000000000000000000" pitchFamily="2" charset="-122"/>
              </a:rPr>
              <a:t>稳定性、高可用</a:t>
            </a:r>
            <a:r>
              <a:rPr lang="zh-CN" altLang="en-US" sz="1800" dirty="0">
                <a:latin typeface="方正清刻本悦宋简体" panose="02000000000000000000" pitchFamily="2" charset="-122"/>
                <a:ea typeface="方正清刻本悦宋简体" panose="02000000000000000000" pitchFamily="2" charset="-122"/>
              </a:rPr>
              <a:t>，</a:t>
            </a:r>
            <a:r>
              <a:rPr lang="zh-CN" altLang="en-US" sz="1800" dirty="0">
                <a:solidFill>
                  <a:srgbClr val="C00000"/>
                </a:solidFill>
                <a:latin typeface="方正清刻本悦宋简体" panose="02000000000000000000" pitchFamily="2" charset="-122"/>
                <a:ea typeface="方正清刻本悦宋简体" panose="02000000000000000000" pitchFamily="2" charset="-122"/>
              </a:rPr>
              <a:t>做好不同云之间的流量调度</a:t>
            </a:r>
            <a:r>
              <a:rPr lang="zh-CN" altLang="en-US" sz="1800" dirty="0">
                <a:latin typeface="方正清刻本悦宋简体" panose="02000000000000000000" pitchFamily="2" charset="-122"/>
                <a:ea typeface="方正清刻本悦宋简体" panose="02000000000000000000" pitchFamily="2" charset="-122"/>
              </a:rPr>
              <a:t>也是一个挑战。</a:t>
            </a:r>
            <a:endParaRPr lang="zh-CN" altLang="en-US" sz="1800" dirty="0">
              <a:latin typeface="方正清刻本悦宋简体" panose="02000000000000000000" pitchFamily="2" charset="-122"/>
              <a:ea typeface="方正清刻本悦宋简体" panose="02000000000000000000" pitchFamily="2" charset="-122"/>
            </a:endParaRPr>
          </a:p>
        </p:txBody>
      </p:sp>
      <p:sp>
        <p:nvSpPr>
          <p:cNvPr id="15" name="文本框 14"/>
          <p:cNvSpPr txBox="1"/>
          <p:nvPr/>
        </p:nvSpPr>
        <p:spPr>
          <a:xfrm>
            <a:off x="1582473" y="5006534"/>
            <a:ext cx="8729026" cy="731611"/>
          </a:xfrm>
          <a:prstGeom prst="rect">
            <a:avLst/>
          </a:prstGeom>
          <a:noFill/>
        </p:spPr>
        <p:txBody>
          <a:bodyPr wrap="square">
            <a:spAutoFit/>
          </a:bodyPr>
          <a:lstStyle/>
          <a:p>
            <a:pPr marL="800100" lvl="1" indent="-342900">
              <a:lnSpc>
                <a:spcPct val="120000"/>
              </a:lnSpc>
              <a:buFont typeface="Arial" panose="020B0604020202020204" pitchFamily="34" charset="0"/>
              <a:buChar char="•"/>
            </a:pPr>
            <a:r>
              <a:rPr lang="zh-CN" altLang="en-US" sz="1800" dirty="0">
                <a:latin typeface="方正清刻本悦宋简体" panose="02000000000000000000" pitchFamily="2" charset="-122"/>
                <a:ea typeface="方正清刻本悦宋简体" panose="02000000000000000000" pitchFamily="2" charset="-122"/>
              </a:rPr>
              <a:t>此外，小红书还有自己的要求：让自己的技术栈做到</a:t>
            </a:r>
            <a:r>
              <a:rPr lang="zh-CN" altLang="en-US" sz="1800" dirty="0">
                <a:solidFill>
                  <a:srgbClr val="C00000"/>
                </a:solidFill>
                <a:latin typeface="方正清刻本悦宋简体" panose="02000000000000000000" pitchFamily="2" charset="-122"/>
                <a:ea typeface="方正清刻本悦宋简体" panose="02000000000000000000" pitchFamily="2" charset="-122"/>
              </a:rPr>
              <a:t>云独立</a:t>
            </a:r>
            <a:r>
              <a:rPr lang="zh-CN" altLang="en-US" sz="1800" dirty="0">
                <a:latin typeface="方正清刻本悦宋简体" panose="02000000000000000000" pitchFamily="2" charset="-122"/>
                <a:ea typeface="方正清刻本悦宋简体" panose="02000000000000000000" pitchFamily="2" charset="-122"/>
              </a:rPr>
              <a:t>，即不绑定在特定的云上，业务无论部署在哪朵云上都可以跑得通。</a:t>
            </a:r>
            <a:endParaRPr lang="zh-CN" altLang="en-US" sz="1800" dirty="0">
              <a:latin typeface="方正清刻本悦宋简体" panose="02000000000000000000" pitchFamily="2" charset="-122"/>
              <a:ea typeface="方正清刻本悦宋简体" panose="02000000000000000000" pitchFamily="2" charset="-122"/>
            </a:endParaRPr>
          </a:p>
        </p:txBody>
      </p:sp>
      <p:sp>
        <p:nvSpPr>
          <p:cNvPr id="16" name="文本框 15"/>
          <p:cNvSpPr txBox="1"/>
          <p:nvPr>
            <p:custDataLst>
              <p:tags r:id="rId1"/>
            </p:custDataLst>
          </p:nvPr>
        </p:nvSpPr>
        <p:spPr>
          <a:xfrm>
            <a:off x="9458325" y="74772"/>
            <a:ext cx="1400175" cy="275590"/>
          </a:xfrm>
          <a:prstGeom prst="rect">
            <a:avLst/>
          </a:prstGeom>
          <a:noFill/>
        </p:spPr>
        <p:txBody>
          <a:bodyPr wrap="square" rtlCol="0">
            <a:spAutoFit/>
          </a:bodyPr>
          <a:lstStyle/>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up)">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up)">
                                      <p:cBhvr>
                                        <p:cTn id="2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 grpId="0"/>
      <p:bldP spid="6" grpId="0"/>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p:cNvSpPr/>
          <p:nvPr/>
        </p:nvSpPr>
        <p:spPr>
          <a:xfrm>
            <a:off x="4404462" y="1621922"/>
            <a:ext cx="6791325" cy="1715104"/>
          </a:xfrm>
          <a:prstGeom prst="rect">
            <a:avLst/>
          </a:prstGeom>
          <a:blipFill>
            <a:blip r:embed="rId1"/>
            <a:stretch>
              <a:fillRect t="-66045" b="-9793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51118" y="1523415"/>
            <a:ext cx="3001757" cy="707886"/>
          </a:xfrm>
          <a:prstGeom prst="rect">
            <a:avLst/>
          </a:prstGeom>
        </p:spPr>
        <p:txBody>
          <a:bodyPr wrap="square">
            <a:spAutoFit/>
          </a:bodyPr>
          <a:lstStyle/>
          <a:p>
            <a:r>
              <a:rPr lang="zh-CN" altLang="en-US" sz="4000" dirty="0">
                <a:solidFill>
                  <a:srgbClr val="C00000"/>
                </a:solidFill>
                <a:latin typeface="锐字锐线怒放黑简1.0" panose="02010604000000000000" pitchFamily="2" charset="-122"/>
                <a:ea typeface="锐字锐线怒放黑简1.0" panose="02010604000000000000" pitchFamily="2" charset="-122"/>
              </a:rPr>
              <a:t>解决方法</a:t>
            </a:r>
            <a:endParaRPr lang="zh-CN" altLang="en-US" sz="4000" dirty="0">
              <a:solidFill>
                <a:srgbClr val="C00000"/>
              </a:solidFill>
              <a:latin typeface="锐字锐线怒放黑简1.0" panose="02010604000000000000" pitchFamily="2" charset="-122"/>
              <a:ea typeface="锐字锐线怒放黑简1.0" panose="02010604000000000000" pitchFamily="2" charset="-122"/>
            </a:endParaRPr>
          </a:p>
        </p:txBody>
      </p:sp>
      <p:sp>
        <p:nvSpPr>
          <p:cNvPr id="23" name="文本框 22"/>
          <p:cNvSpPr txBox="1"/>
          <p:nvPr/>
        </p:nvSpPr>
        <p:spPr>
          <a:xfrm>
            <a:off x="894187" y="3726418"/>
            <a:ext cx="10301600" cy="2005806"/>
          </a:xfrm>
          <a:prstGeom prst="rect">
            <a:avLst/>
          </a:prstGeom>
          <a:noFill/>
        </p:spPr>
        <p:txBody>
          <a:bodyPr wrap="square" rtlCol="0">
            <a:spAutoFit/>
            <a:scene3d>
              <a:camera prst="orthographicFront"/>
              <a:lightRig rig="threePt" dir="t"/>
            </a:scene3d>
            <a:sp3d contourW="12700"/>
          </a:bodyPr>
          <a:lstStyle/>
          <a:p>
            <a:pPr indent="360045" fontAlgn="auto">
              <a:lnSpc>
                <a:spcPct val="110000"/>
              </a:lnSpc>
            </a:pPr>
            <a:r>
              <a:rPr lang="zh-CN" altLang="en-US" dirty="0">
                <a:latin typeface="方正清刻本悦宋简体" panose="02000000000000000000" pitchFamily="2" charset="-122"/>
                <a:ea typeface="方正清刻本悦宋简体" panose="02000000000000000000" pitchFamily="2" charset="-122"/>
              </a:rPr>
              <a:t>针对资源管理问题，小红书联合华为、工商银行和中国一汽开发了 Karmada 开源项目。Karmada 是一个 Kubernetes 管理系统，可</a:t>
            </a:r>
            <a:r>
              <a:rPr lang="zh-CN" altLang="en-US" b="1" dirty="0">
                <a:solidFill>
                  <a:srgbClr val="C00000"/>
                </a:solidFill>
                <a:latin typeface="方正清刻本悦宋简体" panose="02000000000000000000" pitchFamily="2" charset="-122"/>
                <a:ea typeface="方正清刻本悦宋简体" panose="02000000000000000000" pitchFamily="2" charset="-122"/>
              </a:rPr>
              <a:t>跨多个 Kubernetes 群集和云来运行云原生应用程序</a:t>
            </a:r>
            <a:r>
              <a:rPr lang="zh-CN" altLang="en-US" b="1" dirty="0">
                <a:latin typeface="方正清刻本悦宋简体" panose="02000000000000000000" pitchFamily="2" charset="-122"/>
                <a:ea typeface="方正清刻本悦宋简体" panose="02000000000000000000" pitchFamily="2" charset="-122"/>
              </a:rPr>
              <a:t>，</a:t>
            </a:r>
            <a:r>
              <a:rPr lang="zh-CN" altLang="en-US" b="1" dirty="0">
                <a:solidFill>
                  <a:srgbClr val="C00000"/>
                </a:solidFill>
                <a:latin typeface="方正清刻本悦宋简体" panose="02000000000000000000" pitchFamily="2" charset="-122"/>
                <a:ea typeface="方正清刻本悦宋简体" panose="02000000000000000000" pitchFamily="2" charset="-122"/>
              </a:rPr>
              <a:t>而无需更改应用程序</a:t>
            </a:r>
            <a:r>
              <a:rPr lang="zh-CN" altLang="en-US" b="1" dirty="0">
                <a:latin typeface="方正清刻本悦宋简体" panose="02000000000000000000" pitchFamily="2" charset="-122"/>
                <a:ea typeface="方正清刻本悦宋简体" panose="02000000000000000000" pitchFamily="2" charset="-122"/>
              </a:rPr>
              <a:t>。</a:t>
            </a:r>
            <a:endParaRPr lang="zh-CN" altLang="en-US" b="1" dirty="0">
              <a:latin typeface="方正清刻本悦宋简体" panose="02000000000000000000" pitchFamily="2" charset="-122"/>
              <a:ea typeface="方正清刻本悦宋简体" panose="02000000000000000000" pitchFamily="2" charset="-122"/>
            </a:endParaRPr>
          </a:p>
          <a:p>
            <a:pPr indent="457200" fontAlgn="auto">
              <a:lnSpc>
                <a:spcPct val="120000"/>
              </a:lnSpc>
            </a:pPr>
            <a:r>
              <a:rPr lang="zh-CN" altLang="en-US" dirty="0">
                <a:latin typeface="方正清刻本悦宋简体" panose="02000000000000000000" pitchFamily="2" charset="-122"/>
                <a:ea typeface="方正清刻本悦宋简体" panose="02000000000000000000" pitchFamily="2" charset="-122"/>
              </a:rPr>
              <a:t>对于数据一致性问题，小红书会</a:t>
            </a:r>
            <a:r>
              <a:rPr lang="zh-CN" altLang="en-US" b="1" dirty="0">
                <a:solidFill>
                  <a:srgbClr val="C00000"/>
                </a:solidFill>
                <a:latin typeface="方正清刻本悦宋简体" panose="02000000000000000000" pitchFamily="2" charset="-122"/>
                <a:ea typeface="方正清刻本悦宋简体" panose="02000000000000000000" pitchFamily="2" charset="-122"/>
              </a:rPr>
              <a:t>在数据存储和缓存层基于分布式一致性协议，结合不同的业务场景，进行自主架构设计和研发</a:t>
            </a:r>
            <a:r>
              <a:rPr lang="zh-CN" altLang="en-US" dirty="0">
                <a:solidFill>
                  <a:srgbClr val="C00000"/>
                </a:solidFill>
                <a:latin typeface="方正清刻本悦宋简体" panose="02000000000000000000" pitchFamily="2" charset="-122"/>
                <a:ea typeface="方正清刻本悦宋简体" panose="02000000000000000000" pitchFamily="2" charset="-122"/>
              </a:rPr>
              <a:t>。</a:t>
            </a:r>
            <a:endParaRPr lang="zh-CN" altLang="en-US" dirty="0">
              <a:solidFill>
                <a:srgbClr val="C00000"/>
              </a:solidFill>
              <a:latin typeface="方正清刻本悦宋简体" panose="02000000000000000000" pitchFamily="2" charset="-122"/>
              <a:ea typeface="方正清刻本悦宋简体" panose="02000000000000000000" pitchFamily="2" charset="-122"/>
            </a:endParaRPr>
          </a:p>
          <a:p>
            <a:pPr indent="457200" fontAlgn="auto">
              <a:lnSpc>
                <a:spcPct val="120000"/>
              </a:lnSpc>
            </a:pPr>
            <a:r>
              <a:rPr lang="zh-CN" altLang="en-US" dirty="0">
                <a:latin typeface="方正清刻本悦宋简体" panose="02000000000000000000" pitchFamily="2" charset="-122"/>
                <a:ea typeface="方正清刻本悦宋简体" panose="02000000000000000000" pitchFamily="2" charset="-122"/>
              </a:rPr>
              <a:t>为加强多云架构稳定性，小红书使用</a:t>
            </a:r>
            <a:r>
              <a:rPr lang="zh-CN" altLang="en-US" b="1" dirty="0">
                <a:solidFill>
                  <a:srgbClr val="C00000"/>
                </a:solidFill>
                <a:latin typeface="方正清刻本悦宋简体" panose="02000000000000000000" pitchFamily="2" charset="-122"/>
                <a:ea typeface="方正清刻本悦宋简体" panose="02000000000000000000" pitchFamily="2" charset="-122"/>
              </a:rPr>
              <a:t>混沌技术定期进行故障演练</a:t>
            </a:r>
            <a:r>
              <a:rPr lang="zh-CN" altLang="en-US" b="1" dirty="0">
                <a:latin typeface="方正清刻本悦宋简体" panose="02000000000000000000" pitchFamily="2" charset="-122"/>
                <a:ea typeface="方正清刻本悦宋简体" panose="02000000000000000000" pitchFamily="2" charset="-122"/>
              </a:rPr>
              <a:t>，</a:t>
            </a:r>
            <a:r>
              <a:rPr lang="zh-CN" altLang="en-US" dirty="0">
                <a:latin typeface="方正清刻本悦宋简体" panose="02000000000000000000" pitchFamily="2" charset="-122"/>
                <a:ea typeface="方正清刻本悦宋简体" panose="02000000000000000000" pitchFamily="2" charset="-122"/>
              </a:rPr>
              <a:t>保证一个机房出现故障时可以快速切换到其他机房，同时对不是特别重要的服务进行降级处理。</a:t>
            </a:r>
            <a:endParaRPr lang="zh-CN" altLang="en-US" dirty="0">
              <a:latin typeface="方正清刻本悦宋简体" panose="02000000000000000000" pitchFamily="2" charset="-122"/>
              <a:ea typeface="方正清刻本悦宋简体" panose="02000000000000000000" pitchFamily="2" charset="-122"/>
            </a:endParaRPr>
          </a:p>
        </p:txBody>
      </p:sp>
      <p:sp>
        <p:nvSpPr>
          <p:cNvPr id="24" name="文本框 23"/>
          <p:cNvSpPr txBox="1"/>
          <p:nvPr/>
        </p:nvSpPr>
        <p:spPr>
          <a:xfrm>
            <a:off x="951118" y="2278466"/>
            <a:ext cx="3242553" cy="1058560"/>
          </a:xfrm>
          <a:prstGeom prst="rect">
            <a:avLst/>
          </a:prstGeom>
          <a:noFill/>
        </p:spPr>
        <p:txBody>
          <a:bodyPr wrap="square" rtlCol="0">
            <a:spAutoFit/>
            <a:scene3d>
              <a:camera prst="orthographicFront"/>
              <a:lightRig rig="threePt" dir="t"/>
            </a:scene3d>
            <a:sp3d contourW="12700"/>
          </a:bodyPr>
          <a:lstStyle/>
          <a:p>
            <a:pPr indent="457200" fontAlgn="auto">
              <a:lnSpc>
                <a:spcPct val="120000"/>
              </a:lnSpc>
            </a:pPr>
            <a:r>
              <a:rPr lang="zh-CN" altLang="en-US" dirty="0">
                <a:solidFill>
                  <a:schemeClr val="tx1">
                    <a:lumMod val="50000"/>
                    <a:lumOff val="50000"/>
                  </a:schemeClr>
                </a:solidFill>
                <a:latin typeface="锐字锐线怒放黑简1.0" panose="02010604000000000000" pitchFamily="2" charset="-122"/>
                <a:ea typeface="锐字锐线怒放黑简1.0" panose="02010604000000000000" pitchFamily="2" charset="-122"/>
              </a:rPr>
              <a:t>面对这些技术挑战，除了利用现有的开源技术外，小红书也会进行自主研发。</a:t>
            </a:r>
            <a:endParaRPr lang="zh-CN" altLang="en-US" dirty="0">
              <a:solidFill>
                <a:schemeClr val="tx1">
                  <a:lumMod val="50000"/>
                  <a:lumOff val="50000"/>
                </a:schemeClr>
              </a:solidFill>
              <a:latin typeface="锐字锐线怒放黑简1.0" panose="02010604000000000000" pitchFamily="2" charset="-122"/>
              <a:ea typeface="锐字锐线怒放黑简1.0" panose="02010604000000000000" pitchFamily="2" charset="-122"/>
            </a:endParaRPr>
          </a:p>
        </p:txBody>
      </p:sp>
      <p:grpSp>
        <p:nvGrpSpPr>
          <p:cNvPr id="2" name="组合 1"/>
          <p:cNvGrpSpPr/>
          <p:nvPr/>
        </p:nvGrpSpPr>
        <p:grpSpPr>
          <a:xfrm>
            <a:off x="9382126" y="3335"/>
            <a:ext cx="1562100" cy="1244440"/>
            <a:chOff x="6810376" y="1104900"/>
            <a:chExt cx="1562100" cy="1244440"/>
          </a:xfrm>
        </p:grpSpPr>
        <p:sp>
          <p:nvSpPr>
            <p:cNvPr id="3" name="矩形 2"/>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2" name="文本框 11"/>
          <p:cNvSpPr txBox="1"/>
          <p:nvPr/>
        </p:nvSpPr>
        <p:spPr>
          <a:xfrm>
            <a:off x="894187" y="4031117"/>
            <a:ext cx="10301600" cy="1396408"/>
          </a:xfrm>
          <a:prstGeom prst="rect">
            <a:avLst/>
          </a:prstGeom>
          <a:noFill/>
        </p:spPr>
        <p:txBody>
          <a:bodyPr wrap="square">
            <a:spAutoFit/>
          </a:bodyPr>
          <a:lstStyle/>
          <a:p>
            <a:pPr indent="457200" fontAlgn="auto">
              <a:lnSpc>
                <a:spcPct val="120000"/>
              </a:lnSpc>
            </a:pPr>
            <a:r>
              <a:rPr lang="zh-CN" altLang="en-US" sz="1800" dirty="0">
                <a:latin typeface="方正清刻本悦宋简体" panose="02000000000000000000" pitchFamily="2" charset="-122"/>
                <a:ea typeface="方正清刻本悦宋简体" panose="02000000000000000000" pitchFamily="2" charset="-122"/>
              </a:rPr>
              <a:t>而对于云独立问题，由于要摆脱对单个云厂商的依赖，一些 PaaS 能力必须</a:t>
            </a:r>
            <a:r>
              <a:rPr lang="zh-CN" altLang="en-US" sz="1800" b="1" dirty="0">
                <a:solidFill>
                  <a:srgbClr val="C00000"/>
                </a:solidFill>
                <a:latin typeface="方正清刻本悦宋简体" panose="02000000000000000000" pitchFamily="2" charset="-122"/>
                <a:ea typeface="方正清刻本悦宋简体" panose="02000000000000000000" pitchFamily="2" charset="-122"/>
              </a:rPr>
              <a:t>自研</a:t>
            </a:r>
            <a:r>
              <a:rPr lang="zh-CN" altLang="en-US" sz="1800" dirty="0">
                <a:latin typeface="方正清刻本悦宋简体" panose="02000000000000000000" pitchFamily="2" charset="-122"/>
                <a:ea typeface="方正清刻本悦宋简体" panose="02000000000000000000" pitchFamily="2" charset="-122"/>
              </a:rPr>
              <a:t>。小红书的 KV 存储、控制面，甚至整个微服务架构都是自研。</a:t>
            </a:r>
            <a:endParaRPr lang="zh-CN" altLang="en-US" sz="1800" dirty="0">
              <a:latin typeface="方正清刻本悦宋简体" panose="02000000000000000000" pitchFamily="2" charset="-122"/>
              <a:ea typeface="方正清刻本悦宋简体" panose="02000000000000000000" pitchFamily="2" charset="-122"/>
            </a:endParaRPr>
          </a:p>
          <a:p>
            <a:pPr indent="457200" fontAlgn="auto">
              <a:lnSpc>
                <a:spcPct val="120000"/>
              </a:lnSpc>
            </a:pPr>
            <a:r>
              <a:rPr lang="zh-CN" altLang="en-US" sz="1800" dirty="0">
                <a:latin typeface="方正清刻本悦宋简体" panose="02000000000000000000" pitchFamily="2" charset="-122"/>
                <a:ea typeface="方正清刻本悦宋简体" panose="02000000000000000000" pitchFamily="2" charset="-122"/>
              </a:rPr>
              <a:t>管理层面，小红书由各个专业方向的架构师们组成了技术专业委员会，</a:t>
            </a:r>
            <a:r>
              <a:rPr lang="zh-CN" altLang="en-US" sz="1800" b="1" dirty="0">
                <a:solidFill>
                  <a:srgbClr val="C00000"/>
                </a:solidFill>
                <a:latin typeface="方正清刻本悦宋简体" panose="02000000000000000000" pitchFamily="2" charset="-122"/>
                <a:ea typeface="方正清刻本悦宋简体" panose="02000000000000000000" pitchFamily="2" charset="-122"/>
              </a:rPr>
              <a:t>根据不同技术领域制定相应的技术规划和规范</a:t>
            </a:r>
            <a:r>
              <a:rPr lang="zh-CN" altLang="en-US" sz="1800" dirty="0">
                <a:latin typeface="方正清刻本悦宋简体" panose="02000000000000000000" pitchFamily="2" charset="-122"/>
                <a:ea typeface="方正清刻本悦宋简体" panose="02000000000000000000" pitchFamily="2" charset="-122"/>
              </a:rPr>
              <a:t>，以此来提高迭代效率并保证产品质量。</a:t>
            </a:r>
            <a:endParaRPr lang="zh-CN" altLang="en-US" sz="1800" dirty="0">
              <a:latin typeface="方正清刻本悦宋简体" panose="02000000000000000000" pitchFamily="2" charset="-122"/>
              <a:ea typeface="方正清刻本悦宋简体" panose="02000000000000000000" pitchFamily="2" charset="-122"/>
            </a:endParaRPr>
          </a:p>
        </p:txBody>
      </p:sp>
      <p:sp>
        <p:nvSpPr>
          <p:cNvPr id="10" name="文本框 9"/>
          <p:cNvSpPr txBox="1"/>
          <p:nvPr>
            <p:custDataLst>
              <p:tags r:id="rId2"/>
            </p:custDataLst>
          </p:nvPr>
        </p:nvSpPr>
        <p:spPr>
          <a:xfrm>
            <a:off x="9458325" y="74772"/>
            <a:ext cx="1400175" cy="275590"/>
          </a:xfrm>
          <a:prstGeom prst="rect">
            <a:avLst/>
          </a:prstGeom>
          <a:noFill/>
        </p:spPr>
        <p:txBody>
          <a:bodyPr wrap="square" rtlCol="0">
            <a:spAutoFit/>
          </a:bodyPr>
          <a:lstStyle/>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xit" presetSubtype="0" fill="hold" grpId="0" nodeType="clickEffect">
                                  <p:stCondLst>
                                    <p:cond delay="0"/>
                                  </p:stCondLst>
                                  <p:childTnLst>
                                    <p:animEffect transition="out" filter="fade">
                                      <p:cBhvr>
                                        <p:cTn id="6" dur="500"/>
                                        <p:tgtEl>
                                          <p:spTgt spid="23"/>
                                        </p:tgtEl>
                                      </p:cBhvr>
                                    </p:animEffect>
                                    <p:anim calcmode="lin" valueType="num">
                                      <p:cBhvr>
                                        <p:cTn id="7" dur="500"/>
                                        <p:tgtEl>
                                          <p:spTgt spid="23"/>
                                        </p:tgtEl>
                                        <p:attrNameLst>
                                          <p:attrName>ppt_x</p:attrName>
                                        </p:attrNameLst>
                                      </p:cBhvr>
                                      <p:tavLst>
                                        <p:tav tm="0">
                                          <p:val>
                                            <p:strVal val="ppt_x"/>
                                          </p:val>
                                        </p:tav>
                                        <p:tav tm="100000">
                                          <p:val>
                                            <p:strVal val="ppt_x"/>
                                          </p:val>
                                        </p:tav>
                                      </p:tavLst>
                                    </p:anim>
                                    <p:anim calcmode="lin" valueType="num">
                                      <p:cBhvr>
                                        <p:cTn id="8" dur="500"/>
                                        <p:tgtEl>
                                          <p:spTgt spid="23"/>
                                        </p:tgtEl>
                                        <p:attrNameLst>
                                          <p:attrName>ppt_y</p:attrName>
                                        </p:attrNameLst>
                                      </p:cBhvr>
                                      <p:tavLst>
                                        <p:tav tm="0">
                                          <p:val>
                                            <p:strVal val="ppt_y"/>
                                          </p:val>
                                        </p:tav>
                                        <p:tav tm="100000">
                                          <p:val>
                                            <p:strVal val="ppt_y-.1"/>
                                          </p:val>
                                        </p:tav>
                                      </p:tavLst>
                                    </p:anim>
                                    <p:set>
                                      <p:cBhvr>
                                        <p:cTn id="9" dur="1" fill="hold">
                                          <p:stCondLst>
                                            <p:cond delay="499"/>
                                          </p:stCondLst>
                                        </p:cTn>
                                        <p:tgtEl>
                                          <p:spTgt spid="23"/>
                                        </p:tgtEl>
                                        <p:attrNameLst>
                                          <p:attrName>style.visibility</p:attrName>
                                        </p:attrNameLst>
                                      </p:cBhvr>
                                      <p:to>
                                        <p:strVal val="hidden"/>
                                      </p:to>
                                    </p:set>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anim calcmode="lin" valueType="num">
                                      <p:cBhvr>
                                        <p:cTn id="13" dur="500" fill="hold"/>
                                        <p:tgtEl>
                                          <p:spTgt spid="12"/>
                                        </p:tgtEl>
                                        <p:attrNameLst>
                                          <p:attrName>ppt_x</p:attrName>
                                        </p:attrNameLst>
                                      </p:cBhvr>
                                      <p:tavLst>
                                        <p:tav tm="0">
                                          <p:val>
                                            <p:strVal val="#ppt_x"/>
                                          </p:val>
                                        </p:tav>
                                        <p:tav tm="100000">
                                          <p:val>
                                            <p:strVal val="#ppt_x"/>
                                          </p:val>
                                        </p:tav>
                                      </p:tavLst>
                                    </p:anim>
                                    <p:anim calcmode="lin" valueType="num">
                                      <p:cBhvr>
                                        <p:cTn id="14" dur="5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矩形 43"/>
          <p:cNvSpPr/>
          <p:nvPr/>
        </p:nvSpPr>
        <p:spPr>
          <a:xfrm>
            <a:off x="917898" y="2078989"/>
            <a:ext cx="3007615" cy="3744487"/>
          </a:xfrm>
          <a:prstGeom prst="rect">
            <a:avLst/>
          </a:prstGeom>
        </p:spPr>
        <p:txBody>
          <a:bodyPr wrap="square">
            <a:spAutoFit/>
          </a:bodyPr>
          <a:lstStyle/>
          <a:p>
            <a:pPr indent="457200" fontAlgn="auto">
              <a:lnSpc>
                <a:spcPct val="150000"/>
              </a:lnSpc>
            </a:pPr>
            <a:r>
              <a:rPr lang="zh-CN" altLang="en-US" sz="1600" dirty="0">
                <a:latin typeface="方正清刻本悦宋简体" panose="02000000000000000000" pitchFamily="2" charset="-122"/>
                <a:ea typeface="方正清刻本悦宋简体" panose="02000000000000000000" pitchFamily="2" charset="-122"/>
              </a:rPr>
              <a:t>为了应对高速增长的业务需求，公司对云厂商的服务稳定性要求越来越高，</a:t>
            </a:r>
            <a:r>
              <a:rPr lang="zh-CN" altLang="en-US" sz="1600" b="1" dirty="0">
                <a:solidFill>
                  <a:srgbClr val="C00000"/>
                </a:solidFill>
                <a:latin typeface="方正清刻本悦宋简体" panose="02000000000000000000" pitchFamily="2" charset="-122"/>
                <a:ea typeface="方正清刻本悦宋简体" panose="02000000000000000000" pitchFamily="2" charset="-122"/>
              </a:rPr>
              <a:t>单机房云服务难以满足公司稳定性的需求，跨云多活可以提高服务的稳定性，双写双读可以实现主备数据中心均对外提供读写服务,</a:t>
            </a:r>
            <a:r>
              <a:rPr lang="zh-CN" altLang="en-US" sz="1600" dirty="0">
                <a:solidFill>
                  <a:srgbClr val="C00000"/>
                </a:solidFill>
                <a:latin typeface="方正清刻本悦宋简体" panose="02000000000000000000" pitchFamily="2" charset="-122"/>
                <a:ea typeface="方正清刻本悦宋简体" panose="02000000000000000000" pitchFamily="2" charset="-122"/>
              </a:rPr>
              <a:t> </a:t>
            </a:r>
            <a:r>
              <a:rPr lang="zh-CN" altLang="en-US" sz="1600" dirty="0">
                <a:latin typeface="方正清刻本悦宋简体" panose="02000000000000000000" pitchFamily="2" charset="-122"/>
                <a:ea typeface="方正清刻本悦宋简体" panose="02000000000000000000" pitchFamily="2" charset="-122"/>
              </a:rPr>
              <a:t>这样既不会造成数据中心的资源浪费又可以实现跨地域容灾。</a:t>
            </a:r>
            <a:endParaRPr lang="zh-CN" altLang="en-US" sz="1600" dirty="0">
              <a:latin typeface="方正清刻本悦宋简体" panose="02000000000000000000" pitchFamily="2" charset="-122"/>
              <a:ea typeface="方正清刻本悦宋简体" panose="02000000000000000000" pitchFamily="2" charset="-122"/>
            </a:endParaRPr>
          </a:p>
        </p:txBody>
      </p:sp>
      <p:sp>
        <p:nvSpPr>
          <p:cNvPr id="2" name="矩形 1"/>
          <p:cNvSpPr/>
          <p:nvPr/>
        </p:nvSpPr>
        <p:spPr>
          <a:xfrm>
            <a:off x="917898" y="1352075"/>
            <a:ext cx="3456079" cy="646331"/>
          </a:xfrm>
          <a:prstGeom prst="rect">
            <a:avLst/>
          </a:prstGeom>
        </p:spPr>
        <p:txBody>
          <a:bodyPr wrap="square">
            <a:spAutoFit/>
          </a:bodyPr>
          <a:lstStyle/>
          <a:p>
            <a:r>
              <a:rPr lang="zh-CN" altLang="en-US" sz="3600" dirty="0">
                <a:solidFill>
                  <a:srgbClr val="C00000"/>
                </a:solidFill>
                <a:latin typeface="锐字锐线怒放黑简1.0" panose="02010604000000000000" pitchFamily="2" charset="-122"/>
                <a:ea typeface="锐字锐线怒放黑简1.0" panose="02010604000000000000" pitchFamily="2" charset="-122"/>
              </a:rPr>
              <a:t>跨云多活架构</a:t>
            </a:r>
            <a:endParaRPr lang="zh-CN" altLang="en-US" sz="3600" dirty="0">
              <a:solidFill>
                <a:srgbClr val="C00000"/>
              </a:solidFill>
              <a:latin typeface="锐字锐线怒放黑简1.0" panose="02010604000000000000" pitchFamily="2" charset="-122"/>
              <a:ea typeface="锐字锐线怒放黑简1.0" panose="02010604000000000000" pitchFamily="2" charset="-122"/>
            </a:endParaRPr>
          </a:p>
        </p:txBody>
      </p:sp>
      <p:pic>
        <p:nvPicPr>
          <p:cNvPr id="3" name="图片 26" descr="IMG_274"/>
          <p:cNvPicPr>
            <a:picLocks noChangeAspect="1"/>
          </p:cNvPicPr>
          <p:nvPr/>
        </p:nvPicPr>
        <p:blipFill>
          <a:blip r:embed="rId1"/>
          <a:stretch>
            <a:fillRect/>
          </a:stretch>
        </p:blipFill>
        <p:spPr>
          <a:xfrm>
            <a:off x="4063129" y="1675240"/>
            <a:ext cx="7264947" cy="3229610"/>
          </a:xfrm>
          <a:prstGeom prst="rect">
            <a:avLst/>
          </a:prstGeom>
          <a:noFill/>
          <a:ln w="9525">
            <a:noFill/>
          </a:ln>
        </p:spPr>
      </p:pic>
      <p:grpSp>
        <p:nvGrpSpPr>
          <p:cNvPr id="5" name="组合 4"/>
          <p:cNvGrpSpPr/>
          <p:nvPr/>
        </p:nvGrpSpPr>
        <p:grpSpPr>
          <a:xfrm>
            <a:off x="9382126" y="3335"/>
            <a:ext cx="1562100" cy="1244440"/>
            <a:chOff x="6810376" y="1104900"/>
            <a:chExt cx="1562100" cy="1244440"/>
          </a:xfrm>
        </p:grpSpPr>
        <p:sp>
          <p:nvSpPr>
            <p:cNvPr id="6" name="矩形 5"/>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3" name="文本框 12"/>
          <p:cNvSpPr txBox="1"/>
          <p:nvPr/>
        </p:nvSpPr>
        <p:spPr>
          <a:xfrm>
            <a:off x="6313979" y="5164506"/>
            <a:ext cx="2763245" cy="369332"/>
          </a:xfrm>
          <a:prstGeom prst="rect">
            <a:avLst/>
          </a:prstGeom>
          <a:noFill/>
        </p:spPr>
        <p:txBody>
          <a:bodyPr wrap="square">
            <a:spAutoFit/>
          </a:bodyPr>
          <a:lstStyle/>
          <a:p>
            <a:r>
              <a:rPr lang="zh-CN" altLang="en-US" dirty="0">
                <a:solidFill>
                  <a:srgbClr val="C00000"/>
                </a:solidFill>
                <a:latin typeface="方正清刻本悦宋简体" panose="02000000000000000000" pitchFamily="2" charset="-122"/>
                <a:ea typeface="方正清刻本悦宋简体" panose="02000000000000000000" pitchFamily="2" charset="-122"/>
              </a:rPr>
              <a:t>△ </a:t>
            </a:r>
            <a:r>
              <a:rPr lang="zh-CN" altLang="en-US" dirty="0">
                <a:latin typeface="方正清刻本悦宋简体" panose="02000000000000000000" pitchFamily="2" charset="-122"/>
                <a:ea typeface="方正清刻本悦宋简体" panose="02000000000000000000" pitchFamily="2" charset="-122"/>
              </a:rPr>
              <a:t>业内常用方案对比分析</a:t>
            </a:r>
            <a:endParaRPr lang="zh-CN" altLang="en-US" dirty="0">
              <a:latin typeface="方正清刻本悦宋简体" panose="02000000000000000000" pitchFamily="2" charset="-122"/>
              <a:ea typeface="方正清刻本悦宋简体" panose="02000000000000000000" pitchFamily="2" charset="-122"/>
            </a:endParaRPr>
          </a:p>
        </p:txBody>
      </p:sp>
      <p:sp>
        <p:nvSpPr>
          <p:cNvPr id="10" name="文本框 9"/>
          <p:cNvSpPr txBox="1"/>
          <p:nvPr>
            <p:custDataLst>
              <p:tags r:id="rId2"/>
            </p:custDataLst>
          </p:nvPr>
        </p:nvSpPr>
        <p:spPr>
          <a:xfrm>
            <a:off x="9458325" y="74772"/>
            <a:ext cx="1400175" cy="275590"/>
          </a:xfrm>
          <a:prstGeom prst="rect">
            <a:avLst/>
          </a:prstGeom>
          <a:noFill/>
        </p:spPr>
        <p:txBody>
          <a:bodyPr wrap="square" rtlCol="0">
            <a:spAutoFit/>
          </a:bodyPr>
          <a:lstStyle/>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文本框 24"/>
          <p:cNvSpPr txBox="1"/>
          <p:nvPr/>
        </p:nvSpPr>
        <p:spPr>
          <a:xfrm>
            <a:off x="853182" y="1426125"/>
            <a:ext cx="10533136" cy="461537"/>
          </a:xfrm>
          <a:prstGeom prst="rect">
            <a:avLst/>
          </a:prstGeom>
          <a:noFill/>
        </p:spPr>
        <p:txBody>
          <a:bodyPr wrap="square" rtlCol="0">
            <a:spAutoFit/>
            <a:scene3d>
              <a:camera prst="orthographicFront"/>
              <a:lightRig rig="threePt" dir="t"/>
            </a:scene3d>
            <a:sp3d contourW="12700"/>
          </a:bodyPr>
          <a:lstStyle/>
          <a:p>
            <a:pPr>
              <a:lnSpc>
                <a:spcPct val="150000"/>
              </a:lnSpc>
            </a:pPr>
            <a:r>
              <a:rPr lang="zh-CN" altLang="zh-CN" dirty="0">
                <a:latin typeface="方正清刻本悦宋简体" panose="02000000000000000000" pitchFamily="2" charset="-122"/>
                <a:ea typeface="方正清刻本悦宋简体" panose="02000000000000000000" pitchFamily="2" charset="-122"/>
                <a:cs typeface="微软雅黑" panose="020B0503020204020204" pitchFamily="34" charset="-122"/>
              </a:rPr>
              <a:t>综合调研其他厂商的架构经验，小红书提出了</a:t>
            </a:r>
            <a:r>
              <a:rPr lang="zh-CN" altLang="zh-CN" b="1" dirty="0">
                <a:solidFill>
                  <a:srgbClr val="C00000"/>
                </a:solidFill>
                <a:latin typeface="方正清刻本悦宋简体" panose="02000000000000000000" pitchFamily="2" charset="-122"/>
                <a:ea typeface="方正清刻本悦宋简体" panose="02000000000000000000" pitchFamily="2" charset="-122"/>
                <a:cs typeface="微软雅黑" panose="020B0503020204020204" pitchFamily="34" charset="-122"/>
              </a:rPr>
              <a:t>RedKV双活设计( Replicator as Sidecar Service同机部署) 方案</a:t>
            </a:r>
            <a:r>
              <a:rPr lang="zh-CN" altLang="zh-CN" b="1" dirty="0">
                <a:latin typeface="方正清刻本悦宋简体" panose="02000000000000000000" pitchFamily="2" charset="-122"/>
                <a:ea typeface="方正清刻本悦宋简体" panose="02000000000000000000" pitchFamily="2" charset="-122"/>
                <a:cs typeface="微软雅黑" panose="020B0503020204020204" pitchFamily="34" charset="-122"/>
              </a:rPr>
              <a:t>。</a:t>
            </a:r>
            <a:endParaRPr lang="zh-CN" altLang="zh-CN" dirty="0">
              <a:latin typeface="方正清刻本悦宋简体" panose="02000000000000000000" pitchFamily="2" charset="-122"/>
              <a:ea typeface="方正清刻本悦宋简体" panose="02000000000000000000" pitchFamily="2" charset="-122"/>
              <a:cs typeface="微软雅黑" panose="020B0503020204020204" pitchFamily="34" charset="-122"/>
            </a:endParaRPr>
          </a:p>
        </p:txBody>
      </p:sp>
      <p:sp>
        <p:nvSpPr>
          <p:cNvPr id="2" name="矩形 1"/>
          <p:cNvSpPr/>
          <p:nvPr/>
        </p:nvSpPr>
        <p:spPr>
          <a:xfrm>
            <a:off x="853182" y="685843"/>
            <a:ext cx="3456079" cy="646331"/>
          </a:xfrm>
          <a:prstGeom prst="rect">
            <a:avLst/>
          </a:prstGeom>
        </p:spPr>
        <p:txBody>
          <a:bodyPr wrap="square">
            <a:spAutoFit/>
          </a:bodyPr>
          <a:lstStyle/>
          <a:p>
            <a:r>
              <a:rPr lang="zh-CN" altLang="en-US" sz="3600" dirty="0">
                <a:solidFill>
                  <a:srgbClr val="C00000"/>
                </a:solidFill>
                <a:latin typeface="锐字锐线怒放黑简1.0" panose="02010604000000000000" pitchFamily="2" charset="-122"/>
                <a:ea typeface="锐字锐线怒放黑简1.0" panose="02010604000000000000" pitchFamily="2" charset="-122"/>
              </a:rPr>
              <a:t>跨云多活架构</a:t>
            </a:r>
            <a:endParaRPr lang="zh-CN" altLang="en-US" sz="3600" dirty="0">
              <a:solidFill>
                <a:srgbClr val="C00000"/>
              </a:solidFill>
              <a:latin typeface="锐字锐线怒放黑简1.0" panose="02010604000000000000" pitchFamily="2" charset="-122"/>
              <a:ea typeface="锐字锐线怒放黑简1.0" panose="02010604000000000000" pitchFamily="2" charset="-122"/>
            </a:endParaRPr>
          </a:p>
        </p:txBody>
      </p:sp>
      <p:pic>
        <p:nvPicPr>
          <p:cNvPr id="3" name="图片 27" descr="IMG_275"/>
          <p:cNvPicPr>
            <a:picLocks noChangeAspect="1"/>
          </p:cNvPicPr>
          <p:nvPr>
            <p:custDataLst>
              <p:tags r:id="rId1"/>
            </p:custDataLst>
          </p:nvPr>
        </p:nvPicPr>
        <p:blipFill>
          <a:blip r:embed="rId2"/>
          <a:stretch>
            <a:fillRect/>
          </a:stretch>
        </p:blipFill>
        <p:spPr>
          <a:xfrm>
            <a:off x="5160639" y="2066012"/>
            <a:ext cx="6095029" cy="3900174"/>
          </a:xfrm>
          <a:prstGeom prst="rect">
            <a:avLst/>
          </a:prstGeom>
          <a:noFill/>
          <a:ln w="9525">
            <a:noFill/>
          </a:ln>
        </p:spPr>
      </p:pic>
      <p:sp>
        <p:nvSpPr>
          <p:cNvPr id="6" name="文本框 5"/>
          <p:cNvSpPr txBox="1"/>
          <p:nvPr/>
        </p:nvSpPr>
        <p:spPr>
          <a:xfrm>
            <a:off x="895563" y="2066012"/>
            <a:ext cx="3795564" cy="2539028"/>
          </a:xfrm>
          <a:prstGeom prst="rect">
            <a:avLst/>
          </a:prstGeom>
          <a:noFill/>
        </p:spPr>
        <p:txBody>
          <a:bodyPr wrap="square">
            <a:spAutoFit/>
          </a:bodyPr>
          <a:lstStyle/>
          <a:p>
            <a:pPr>
              <a:lnSpc>
                <a:spcPct val="150000"/>
              </a:lnSpc>
            </a:pPr>
            <a:r>
              <a:rPr lang="zh-CN" altLang="en-US" dirty="0">
                <a:latin typeface="方正清刻本悦宋简体" panose="02000000000000000000" pitchFamily="2" charset="-122"/>
                <a:ea typeface="方正清刻本悦宋简体" panose="02000000000000000000" pitchFamily="2" charset="-122"/>
                <a:cs typeface="微软雅黑" panose="020B0503020204020204" pitchFamily="34" charset="-122"/>
              </a:rPr>
              <a:t>其</a:t>
            </a:r>
            <a:r>
              <a:rPr lang="zh-CN" altLang="en-US" dirty="0">
                <a:solidFill>
                  <a:srgbClr val="C00000"/>
                </a:solidFill>
                <a:latin typeface="方正清刻本悦宋简体" panose="02000000000000000000" pitchFamily="2" charset="-122"/>
                <a:ea typeface="方正清刻本悦宋简体" panose="02000000000000000000" pitchFamily="2" charset="-122"/>
                <a:cs typeface="微软雅黑" panose="020B0503020204020204" pitchFamily="34" charset="-122"/>
              </a:rPr>
              <a:t>特点</a:t>
            </a:r>
            <a:r>
              <a:rPr lang="zh-CN" altLang="en-US" dirty="0">
                <a:latin typeface="方正清刻本悦宋简体" panose="02000000000000000000" pitchFamily="2" charset="-122"/>
                <a:ea typeface="方正清刻本悦宋简体" panose="02000000000000000000" pitchFamily="2" charset="-122"/>
                <a:cs typeface="微软雅黑" panose="020B0503020204020204" pitchFamily="34" charset="-122"/>
              </a:rPr>
              <a:t>有：</a:t>
            </a:r>
            <a:endParaRPr lang="en-US" altLang="zh-CN" dirty="0">
              <a:latin typeface="方正清刻本悦宋简体" panose="02000000000000000000" pitchFamily="2" charset="-122"/>
              <a:ea typeface="方正清刻本悦宋简体" panose="02000000000000000000" pitchFamily="2" charset="-122"/>
              <a:cs typeface="微软雅黑" panose="020B0503020204020204" pitchFamily="34" charset="-122"/>
            </a:endParaRPr>
          </a:p>
          <a:p>
            <a:pPr>
              <a:lnSpc>
                <a:spcPct val="150000"/>
              </a:lnSpc>
            </a:pPr>
            <a:r>
              <a:rPr lang="en-US" altLang="zh-CN" dirty="0">
                <a:latin typeface="方正清刻本悦宋简体" panose="02000000000000000000" pitchFamily="2" charset="-122"/>
                <a:ea typeface="方正清刻本悦宋简体" panose="02000000000000000000" pitchFamily="2" charset="-122"/>
                <a:cs typeface="微软雅黑" panose="020B0503020204020204" pitchFamily="34" charset="-122"/>
              </a:rPr>
              <a:t>1.</a:t>
            </a:r>
            <a:r>
              <a:rPr lang="zh-CN" altLang="en-US" dirty="0">
                <a:latin typeface="方正清刻本悦宋简体" panose="02000000000000000000" pitchFamily="2" charset="-122"/>
                <a:ea typeface="方正清刻本悦宋简体" panose="02000000000000000000" pitchFamily="2" charset="-122"/>
                <a:cs typeface="微软雅黑" panose="020B0503020204020204" pitchFamily="34" charset="-122"/>
              </a:rPr>
              <a:t>同机部署，网络开销小；</a:t>
            </a:r>
            <a:endParaRPr lang="en-US" altLang="zh-CN" dirty="0">
              <a:latin typeface="方正清刻本悦宋简体" panose="02000000000000000000" pitchFamily="2" charset="-122"/>
              <a:ea typeface="方正清刻本悦宋简体" panose="02000000000000000000" pitchFamily="2" charset="-122"/>
              <a:cs typeface="微软雅黑" panose="020B0503020204020204" pitchFamily="34" charset="-122"/>
            </a:endParaRPr>
          </a:p>
          <a:p>
            <a:pPr>
              <a:lnSpc>
                <a:spcPct val="150000"/>
              </a:lnSpc>
            </a:pPr>
            <a:r>
              <a:rPr lang="en-US" altLang="zh-CN" dirty="0">
                <a:latin typeface="方正清刻本悦宋简体" panose="02000000000000000000" pitchFamily="2" charset="-122"/>
                <a:ea typeface="方正清刻本悦宋简体" panose="02000000000000000000" pitchFamily="2" charset="-122"/>
                <a:cs typeface="微软雅黑" panose="020B0503020204020204" pitchFamily="34" charset="-122"/>
              </a:rPr>
              <a:t>2.</a:t>
            </a:r>
            <a:r>
              <a:rPr lang="zh-CN" altLang="en-US" dirty="0">
                <a:latin typeface="方正清刻本悦宋简体" panose="02000000000000000000" pitchFamily="2" charset="-122"/>
                <a:ea typeface="方正清刻本悦宋简体" panose="02000000000000000000" pitchFamily="2" charset="-122"/>
                <a:cs typeface="微软雅黑" panose="020B0503020204020204" pitchFamily="34" charset="-122"/>
              </a:rPr>
              <a:t>Sidecar Service 对主服务侵入性小；</a:t>
            </a:r>
            <a:endParaRPr lang="en-US" altLang="zh-CN" dirty="0">
              <a:latin typeface="方正清刻本悦宋简体" panose="02000000000000000000" pitchFamily="2" charset="-122"/>
              <a:ea typeface="方正清刻本悦宋简体" panose="02000000000000000000" pitchFamily="2" charset="-122"/>
              <a:cs typeface="微软雅黑" panose="020B0503020204020204" pitchFamily="34" charset="-122"/>
            </a:endParaRPr>
          </a:p>
          <a:p>
            <a:pPr>
              <a:lnSpc>
                <a:spcPct val="150000"/>
              </a:lnSpc>
            </a:pPr>
            <a:r>
              <a:rPr lang="en-US" altLang="zh-CN" dirty="0">
                <a:latin typeface="方正清刻本悦宋简体" panose="02000000000000000000" pitchFamily="2" charset="-122"/>
                <a:ea typeface="方正清刻本悦宋简体" panose="02000000000000000000" pitchFamily="2" charset="-122"/>
                <a:cs typeface="微软雅黑" panose="020B0503020204020204" pitchFamily="34" charset="-122"/>
              </a:rPr>
              <a:t>3.</a:t>
            </a:r>
            <a:r>
              <a:rPr lang="zh-CN" altLang="en-US" dirty="0">
                <a:latin typeface="方正清刻本悦宋简体" panose="02000000000000000000" pitchFamily="2" charset="-122"/>
                <a:ea typeface="方正清刻本悦宋简体" panose="02000000000000000000" pitchFamily="2" charset="-122"/>
                <a:cs typeface="微软雅黑" panose="020B0503020204020204" pitchFamily="34" charset="-122"/>
              </a:rPr>
              <a:t>单独部署，易于升级；</a:t>
            </a:r>
            <a:endParaRPr lang="en-US" altLang="zh-CN" dirty="0">
              <a:latin typeface="方正清刻本悦宋简体" panose="02000000000000000000" pitchFamily="2" charset="-122"/>
              <a:ea typeface="方正清刻本悦宋简体" panose="02000000000000000000" pitchFamily="2" charset="-122"/>
              <a:cs typeface="微软雅黑" panose="020B0503020204020204" pitchFamily="34" charset="-122"/>
            </a:endParaRPr>
          </a:p>
          <a:p>
            <a:pPr>
              <a:lnSpc>
                <a:spcPct val="150000"/>
              </a:lnSpc>
            </a:pPr>
            <a:r>
              <a:rPr lang="en-US" altLang="zh-CN" dirty="0">
                <a:latin typeface="方正清刻本悦宋简体" panose="02000000000000000000" pitchFamily="2" charset="-122"/>
                <a:ea typeface="方正清刻本悦宋简体" panose="02000000000000000000" pitchFamily="2" charset="-122"/>
                <a:cs typeface="微软雅黑" panose="020B0503020204020204" pitchFamily="34" charset="-122"/>
              </a:rPr>
              <a:t>4.</a:t>
            </a:r>
            <a:r>
              <a:rPr lang="zh-CN" altLang="en-US" dirty="0">
                <a:latin typeface="方正清刻本悦宋简体" panose="02000000000000000000" pitchFamily="2" charset="-122"/>
                <a:ea typeface="方正清刻本悦宋简体" panose="02000000000000000000" pitchFamily="2" charset="-122"/>
                <a:cs typeface="微软雅黑" panose="020B0503020204020204" pitchFamily="34" charset="-122"/>
              </a:rPr>
              <a:t>架构灵活，适合小红书日志类存储系统双活架构。</a:t>
            </a:r>
            <a:endParaRPr lang="zh-CN" altLang="en-US" dirty="0">
              <a:latin typeface="方正清刻本悦宋简体" panose="02000000000000000000" pitchFamily="2" charset="-122"/>
              <a:ea typeface="方正清刻本悦宋简体" panose="02000000000000000000" pitchFamily="2" charset="-122"/>
              <a:cs typeface="微软雅黑" panose="020B0503020204020204" pitchFamily="34" charset="-122"/>
            </a:endParaRPr>
          </a:p>
        </p:txBody>
      </p:sp>
      <p:sp>
        <p:nvSpPr>
          <p:cNvPr id="9" name="文本框 8"/>
          <p:cNvSpPr txBox="1"/>
          <p:nvPr/>
        </p:nvSpPr>
        <p:spPr>
          <a:xfrm>
            <a:off x="3107150" y="5596854"/>
            <a:ext cx="2006502" cy="369332"/>
          </a:xfrm>
          <a:prstGeom prst="rect">
            <a:avLst/>
          </a:prstGeom>
          <a:noFill/>
        </p:spPr>
        <p:txBody>
          <a:bodyPr wrap="square">
            <a:spAutoFit/>
          </a:bodyPr>
          <a:lstStyle/>
          <a:p>
            <a:r>
              <a:rPr lang="zh-CN" altLang="en-US" dirty="0">
                <a:solidFill>
                  <a:srgbClr val="C00000"/>
                </a:solidFill>
                <a:latin typeface="方正清刻本悦宋简体" panose="02000000000000000000" pitchFamily="2" charset="-122"/>
                <a:ea typeface="方正清刻本悦宋简体" panose="02000000000000000000" pitchFamily="2" charset="-122"/>
              </a:rPr>
              <a:t>△ </a:t>
            </a:r>
            <a:r>
              <a:rPr lang="zh-CN" altLang="en-US" dirty="0">
                <a:latin typeface="方正清刻本悦宋简体" panose="02000000000000000000" pitchFamily="2" charset="-122"/>
                <a:ea typeface="方正清刻本悦宋简体" panose="02000000000000000000" pitchFamily="2" charset="-122"/>
              </a:rPr>
              <a:t>跨云多活架构</a:t>
            </a:r>
            <a:endParaRPr lang="zh-CN" altLang="en-US" dirty="0">
              <a:latin typeface="方正清刻本悦宋简体" panose="02000000000000000000" pitchFamily="2" charset="-122"/>
              <a:ea typeface="方正清刻本悦宋简体" panose="02000000000000000000" pitchFamily="2" charset="-122"/>
            </a:endParaRPr>
          </a:p>
        </p:txBody>
      </p:sp>
      <p:grpSp>
        <p:nvGrpSpPr>
          <p:cNvPr id="5" name="组合 4"/>
          <p:cNvGrpSpPr/>
          <p:nvPr/>
        </p:nvGrpSpPr>
        <p:grpSpPr>
          <a:xfrm>
            <a:off x="9382126" y="3335"/>
            <a:ext cx="1562100" cy="1244440"/>
            <a:chOff x="6810376" y="1104900"/>
            <a:chExt cx="1562100" cy="1244440"/>
          </a:xfrm>
        </p:grpSpPr>
        <p:sp>
          <p:nvSpPr>
            <p:cNvPr id="11" name="矩形 10"/>
            <p:cNvSpPr/>
            <p:nvPr>
              <p:custDataLst>
                <p:tags r:id="rId3"/>
              </p:custDataLst>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矩形 11"/>
            <p:cNvSpPr/>
            <p:nvPr>
              <p:custDataLst>
                <p:tags r:id="rId4"/>
              </p:custDataLst>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3" name="文本框 12"/>
          <p:cNvSpPr txBox="1"/>
          <p:nvPr>
            <p:custDataLst>
              <p:tags r:id="rId5"/>
            </p:custDataLst>
          </p:nvPr>
        </p:nvSpPr>
        <p:spPr>
          <a:xfrm>
            <a:off x="9458324" y="473124"/>
            <a:ext cx="1400175" cy="646331"/>
          </a:xfrm>
          <a:prstGeom prst="rect">
            <a:avLst/>
          </a:prstGeom>
          <a:noFill/>
        </p:spPr>
        <p:txBody>
          <a:bodyPr wrap="square" rtlCol="0">
            <a:spAutoFit/>
          </a:bodyPr>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4" name="文本框 13"/>
          <p:cNvSpPr txBox="1"/>
          <p:nvPr>
            <p:custDataLst>
              <p:tags r:id="rId6"/>
            </p:custDataLst>
          </p:nvPr>
        </p:nvSpPr>
        <p:spPr>
          <a:xfrm>
            <a:off x="9458325" y="74772"/>
            <a:ext cx="1400175" cy="275590"/>
          </a:xfrm>
          <a:prstGeom prst="rect">
            <a:avLst/>
          </a:prstGeom>
          <a:noFill/>
        </p:spPr>
        <p:txBody>
          <a:bodyPr wrap="square" rtlCol="0">
            <a:spAutoFit/>
          </a:bodyPr>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6969905" y="1957074"/>
            <a:ext cx="4379169" cy="3757311"/>
          </a:xfrm>
          <a:prstGeom prst="rect">
            <a:avLst/>
          </a:prstGeom>
          <a:noFill/>
        </p:spPr>
        <p:txBody>
          <a:bodyPr wrap="square" rtlCol="0">
            <a:spAutoFit/>
            <a:scene3d>
              <a:camera prst="orthographicFront"/>
              <a:lightRig rig="threePt" dir="t"/>
            </a:scene3d>
            <a:sp3d contourW="12700"/>
          </a:bodyPr>
          <a:lstStyle/>
          <a:p>
            <a:pPr indent="457200">
              <a:lnSpc>
                <a:spcPct val="120000"/>
              </a:lnSpc>
            </a:pPr>
            <a:r>
              <a:rPr lang="zh-CN" altLang="en-US" sz="2000" dirty="0">
                <a:latin typeface="方正清刻本悦宋简体" panose="02000000000000000000" pitchFamily="2" charset="-122"/>
                <a:ea typeface="方正清刻本悦宋简体" panose="02000000000000000000" pitchFamily="2" charset="-122"/>
              </a:rPr>
              <a:t>小红书数据服务整体架构最上层是在线应用层（</a:t>
            </a:r>
            <a:r>
              <a:rPr lang="en-US" altLang="zh-CN" sz="2000" dirty="0">
                <a:latin typeface="方正清刻本悦宋简体" panose="02000000000000000000" pitchFamily="2" charset="-122"/>
                <a:ea typeface="方正清刻本悦宋简体" panose="02000000000000000000" pitchFamily="2" charset="-122"/>
              </a:rPr>
              <a:t>online app</a:t>
            </a:r>
            <a:r>
              <a:rPr lang="zh-CN" altLang="en-US" sz="2000" dirty="0">
                <a:latin typeface="方正清刻本悦宋简体" panose="02000000000000000000" pitchFamily="2" charset="-122"/>
                <a:ea typeface="方正清刻本悦宋简体" panose="02000000000000000000" pitchFamily="2" charset="-122"/>
              </a:rPr>
              <a:t>），应用层往下依赖一些离线（</a:t>
            </a:r>
            <a:r>
              <a:rPr lang="en-US" altLang="zh-CN" sz="2000" dirty="0">
                <a:latin typeface="方正清刻本悦宋简体" panose="02000000000000000000" pitchFamily="2" charset="-122"/>
                <a:ea typeface="方正清刻本悦宋简体" panose="02000000000000000000" pitchFamily="2" charset="-122"/>
              </a:rPr>
              <a:t>offline</a:t>
            </a:r>
            <a:r>
              <a:rPr lang="zh-CN" altLang="en-US" sz="2000" dirty="0">
                <a:latin typeface="方正清刻本悦宋简体" panose="02000000000000000000" pitchFamily="2" charset="-122"/>
                <a:ea typeface="方正清刻本悦宋简体" panose="02000000000000000000" pitchFamily="2" charset="-122"/>
              </a:rPr>
              <a:t>）或者在线（</a:t>
            </a:r>
            <a:r>
              <a:rPr lang="en-US" altLang="zh-CN" sz="2000" dirty="0">
                <a:latin typeface="方正清刻本悦宋简体" panose="02000000000000000000" pitchFamily="2" charset="-122"/>
                <a:ea typeface="方正清刻本悦宋简体" panose="02000000000000000000" pitchFamily="2" charset="-122"/>
              </a:rPr>
              <a:t>online</a:t>
            </a:r>
            <a:r>
              <a:rPr lang="zh-CN" altLang="en-US" sz="2000" dirty="0">
                <a:latin typeface="方正清刻本悦宋简体" panose="02000000000000000000" pitchFamily="2" charset="-122"/>
                <a:ea typeface="方正清刻本悦宋简体" panose="02000000000000000000" pitchFamily="2" charset="-122"/>
              </a:rPr>
              <a:t>）的 </a:t>
            </a:r>
            <a:r>
              <a:rPr lang="en-US" altLang="zh-CN" sz="2000" dirty="0">
                <a:latin typeface="方正清刻本悦宋简体" panose="02000000000000000000" pitchFamily="2" charset="-122"/>
                <a:ea typeface="方正清刻本悦宋简体" panose="02000000000000000000" pitchFamily="2" charset="-122"/>
              </a:rPr>
              <a:t>database</a:t>
            </a:r>
            <a:r>
              <a:rPr lang="zh-CN" altLang="en-US" sz="2000" dirty="0">
                <a:latin typeface="方正清刻本悦宋简体" panose="02000000000000000000" pitchFamily="2" charset="-122"/>
                <a:ea typeface="方正清刻本悦宋简体" panose="02000000000000000000" pitchFamily="2" charset="-122"/>
              </a:rPr>
              <a:t>（数据服务）。</a:t>
            </a:r>
            <a:endParaRPr lang="zh-CN" altLang="en-US" sz="2000" dirty="0">
              <a:latin typeface="方正清刻本悦宋简体" panose="02000000000000000000" pitchFamily="2" charset="-122"/>
              <a:ea typeface="方正清刻本悦宋简体" panose="02000000000000000000" pitchFamily="2" charset="-122"/>
            </a:endParaRPr>
          </a:p>
          <a:p>
            <a:pPr indent="457200">
              <a:lnSpc>
                <a:spcPct val="120000"/>
              </a:lnSpc>
            </a:pPr>
            <a:r>
              <a:rPr lang="zh-CN" altLang="en-US" sz="2000" dirty="0">
                <a:latin typeface="方正清刻本悦宋简体" panose="02000000000000000000" pitchFamily="2" charset="-122"/>
                <a:ea typeface="方正清刻本悦宋简体" panose="02000000000000000000" pitchFamily="2" charset="-122"/>
              </a:rPr>
              <a:t>在线数据服务分为两条线：</a:t>
            </a:r>
            <a:endParaRPr lang="zh-CN" altLang="en-US" sz="2000" dirty="0">
              <a:latin typeface="方正清刻本悦宋简体" panose="02000000000000000000" pitchFamily="2" charset="-122"/>
              <a:ea typeface="方正清刻本悦宋简体" panose="02000000000000000000" pitchFamily="2" charset="-122"/>
            </a:endParaRPr>
          </a:p>
          <a:p>
            <a:pPr indent="457200">
              <a:lnSpc>
                <a:spcPct val="120000"/>
              </a:lnSpc>
            </a:pPr>
            <a:r>
              <a:rPr lang="zh-CN" altLang="en-US" sz="2000" dirty="0">
                <a:latin typeface="方正清刻本悦宋简体" panose="02000000000000000000" pitchFamily="2" charset="-122"/>
                <a:ea typeface="方正清刻本悦宋简体" panose="02000000000000000000" pitchFamily="2" charset="-122"/>
              </a:rPr>
              <a:t>一是通过实时数据流（</a:t>
            </a:r>
            <a:r>
              <a:rPr lang="en-US" altLang="zh-CN" sz="2000" dirty="0">
                <a:latin typeface="方正清刻本悦宋简体" panose="02000000000000000000" pitchFamily="2" charset="-122"/>
                <a:ea typeface="方正清刻本悦宋简体" panose="02000000000000000000" pitchFamily="2" charset="-122"/>
              </a:rPr>
              <a:t>dataflow</a:t>
            </a:r>
            <a:r>
              <a:rPr lang="zh-CN" altLang="en-US" sz="2000" dirty="0">
                <a:latin typeface="方正清刻本悦宋简体" panose="02000000000000000000" pitchFamily="2" charset="-122"/>
                <a:ea typeface="方正清刻本悦宋简体" panose="02000000000000000000" pitchFamily="2" charset="-122"/>
              </a:rPr>
              <a:t>）将数据导入到离线数据库（</a:t>
            </a:r>
            <a:r>
              <a:rPr lang="en-US" altLang="zh-CN" sz="2000" dirty="0">
                <a:latin typeface="方正清刻本悦宋简体" panose="02000000000000000000" pitchFamily="2" charset="-122"/>
                <a:ea typeface="方正清刻本悦宋简体" panose="02000000000000000000" pitchFamily="2" charset="-122"/>
              </a:rPr>
              <a:t>offline database</a:t>
            </a:r>
            <a:r>
              <a:rPr lang="zh-CN" altLang="en-US" sz="2000" dirty="0">
                <a:latin typeface="方正清刻本悦宋简体" panose="02000000000000000000" pitchFamily="2" charset="-122"/>
                <a:ea typeface="方正清刻本悦宋简体" panose="02000000000000000000" pitchFamily="2" charset="-122"/>
              </a:rPr>
              <a:t>）支撑离线分析以及实时展示的场景；二是数据回灌到线上其他 </a:t>
            </a:r>
            <a:r>
              <a:rPr lang="en-US" altLang="zh-CN" sz="2000" dirty="0">
                <a:latin typeface="方正清刻本悦宋简体" panose="02000000000000000000" pitchFamily="2" charset="-122"/>
                <a:ea typeface="方正清刻本悦宋简体" panose="02000000000000000000" pitchFamily="2" charset="-122"/>
              </a:rPr>
              <a:t>database </a:t>
            </a:r>
            <a:r>
              <a:rPr lang="zh-CN" altLang="en-US" sz="2000" dirty="0">
                <a:latin typeface="方正清刻本悦宋简体" panose="02000000000000000000" pitchFamily="2" charset="-122"/>
                <a:ea typeface="方正清刻本悦宋简体" panose="02000000000000000000" pitchFamily="2" charset="-122"/>
              </a:rPr>
              <a:t>上，有些是离线，有些是实时。</a:t>
            </a:r>
            <a:endParaRPr lang="zh-CN" altLang="en-US" sz="2000" dirty="0">
              <a:latin typeface="方正清刻本悦宋简体" panose="02000000000000000000" pitchFamily="2" charset="-122"/>
              <a:ea typeface="方正清刻本悦宋简体" panose="02000000000000000000" pitchFamily="2" charset="-122"/>
            </a:endParaRPr>
          </a:p>
        </p:txBody>
      </p:sp>
      <p:sp>
        <p:nvSpPr>
          <p:cNvPr id="5" name="矩形 4"/>
          <p:cNvSpPr/>
          <p:nvPr/>
        </p:nvSpPr>
        <p:spPr>
          <a:xfrm>
            <a:off x="809218" y="823139"/>
            <a:ext cx="6468659" cy="769441"/>
          </a:xfrm>
          <a:prstGeom prst="rect">
            <a:avLst/>
          </a:prstGeom>
        </p:spPr>
        <p:txBody>
          <a:bodyPr wrap="square">
            <a:spAutoFit/>
          </a:bodyPr>
          <a:lstStyle/>
          <a:p>
            <a:r>
              <a:rPr lang="zh-CN" altLang="en-US" sz="4400" dirty="0">
                <a:solidFill>
                  <a:srgbClr val="C00000"/>
                </a:solidFill>
                <a:latin typeface="锐字锐线怒放黑简1.0" panose="02010604000000000000" pitchFamily="2" charset="-122"/>
                <a:ea typeface="锐字锐线怒放黑简1.0" panose="02010604000000000000" pitchFamily="2" charset="-122"/>
              </a:rPr>
              <a:t>小红书数据服务整体架构</a:t>
            </a:r>
            <a:endParaRPr lang="zh-CN" altLang="en-US" sz="4400" dirty="0">
              <a:solidFill>
                <a:srgbClr val="C00000"/>
              </a:solidFill>
              <a:latin typeface="锐字锐线怒放黑简1.0" panose="02010604000000000000" pitchFamily="2" charset="-122"/>
              <a:ea typeface="锐字锐线怒放黑简1.0" panose="02010604000000000000" pitchFamily="2" charset="-122"/>
            </a:endParaRPr>
          </a:p>
        </p:txBody>
      </p:sp>
      <p:pic>
        <p:nvPicPr>
          <p:cNvPr id="6" name="图片 33"/>
          <p:cNvPicPr>
            <a:picLocks noChangeAspect="1"/>
          </p:cNvPicPr>
          <p:nvPr>
            <p:custDataLst>
              <p:tags r:id="rId1"/>
            </p:custDataLst>
          </p:nvPr>
        </p:nvPicPr>
        <p:blipFill>
          <a:blip r:embed="rId2"/>
          <a:stretch>
            <a:fillRect/>
          </a:stretch>
        </p:blipFill>
        <p:spPr>
          <a:xfrm>
            <a:off x="871422" y="1957074"/>
            <a:ext cx="5704205" cy="3168650"/>
          </a:xfrm>
          <a:prstGeom prst="rect">
            <a:avLst/>
          </a:prstGeom>
        </p:spPr>
      </p:pic>
      <p:sp>
        <p:nvSpPr>
          <p:cNvPr id="10" name="文本框 9"/>
          <p:cNvSpPr txBox="1"/>
          <p:nvPr/>
        </p:nvSpPr>
        <p:spPr>
          <a:xfrm>
            <a:off x="871422" y="5396105"/>
            <a:ext cx="3066096" cy="369332"/>
          </a:xfrm>
          <a:prstGeom prst="rect">
            <a:avLst/>
          </a:prstGeom>
          <a:noFill/>
        </p:spPr>
        <p:txBody>
          <a:bodyPr wrap="square">
            <a:spAutoFit/>
          </a:bodyPr>
          <a:lstStyle/>
          <a:p>
            <a:r>
              <a:rPr lang="zh-CN" altLang="en-US" dirty="0">
                <a:solidFill>
                  <a:srgbClr val="C00000"/>
                </a:solidFill>
                <a:latin typeface="方正清刻本悦宋简体" panose="02000000000000000000" pitchFamily="2" charset="-122"/>
                <a:ea typeface="方正清刻本悦宋简体" panose="02000000000000000000" pitchFamily="2" charset="-122"/>
              </a:rPr>
              <a:t>△ </a:t>
            </a:r>
            <a:r>
              <a:rPr lang="zh-CN" altLang="en-US" dirty="0">
                <a:latin typeface="方正清刻本悦宋简体" panose="02000000000000000000" pitchFamily="2" charset="-122"/>
                <a:ea typeface="方正清刻本悦宋简体" panose="02000000000000000000" pitchFamily="2" charset="-122"/>
              </a:rPr>
              <a:t>小红书数据服务整体架构</a:t>
            </a:r>
            <a:endParaRPr lang="zh-CN" altLang="en-US" dirty="0">
              <a:latin typeface="方正清刻本悦宋简体" panose="02000000000000000000" pitchFamily="2" charset="-122"/>
              <a:ea typeface="方正清刻本悦宋简体" panose="02000000000000000000" pitchFamily="2" charset="-122"/>
            </a:endParaRPr>
          </a:p>
        </p:txBody>
      </p:sp>
      <p:grpSp>
        <p:nvGrpSpPr>
          <p:cNvPr id="2" name="组合 1"/>
          <p:cNvGrpSpPr/>
          <p:nvPr/>
        </p:nvGrpSpPr>
        <p:grpSpPr>
          <a:xfrm>
            <a:off x="9382126" y="3335"/>
            <a:ext cx="1562100" cy="1244440"/>
            <a:chOff x="6810376" y="1104900"/>
            <a:chExt cx="1562100" cy="1244440"/>
          </a:xfrm>
        </p:grpSpPr>
        <p:sp>
          <p:nvSpPr>
            <p:cNvPr id="15" name="矩形 14"/>
            <p:cNvSpPr/>
            <p:nvPr>
              <p:custDataLst>
                <p:tags r:id="rId3"/>
              </p:custDataLst>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custDataLst>
                <p:tags r:id="rId4"/>
              </p:custDataLst>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16"/>
          <p:cNvSpPr txBox="1"/>
          <p:nvPr>
            <p:custDataLst>
              <p:tags r:id="rId5"/>
            </p:custDataLst>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8" name="文本框 17"/>
          <p:cNvSpPr txBox="1"/>
          <p:nvPr>
            <p:custDataLst>
              <p:tags r:id="rId6"/>
            </p:custDataLst>
          </p:nvPr>
        </p:nvSpPr>
        <p:spPr>
          <a:xfrm>
            <a:off x="9458325" y="74772"/>
            <a:ext cx="1400175" cy="275590"/>
          </a:xfrm>
          <a:prstGeom prst="rect">
            <a:avLst/>
          </a:prstGeom>
          <a:noFill/>
        </p:spPr>
        <p:txBody>
          <a:bodyPr wrap="square" rtlCol="0">
            <a:spAutoFit/>
          </a:bodyPr>
          <a:lstStyle/>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图片 1"/>
          <p:cNvPicPr>
            <a:picLocks noChangeAspect="1"/>
          </p:cNvPicPr>
          <p:nvPr>
            <p:custDataLst>
              <p:tags r:id="rId1"/>
            </p:custDataLst>
          </p:nvPr>
        </p:nvPicPr>
        <p:blipFill>
          <a:blip r:embed="rId2"/>
          <a:stretch>
            <a:fillRect/>
          </a:stretch>
        </p:blipFill>
        <p:spPr>
          <a:xfrm>
            <a:off x="469898" y="1126650"/>
            <a:ext cx="11204575" cy="4613275"/>
          </a:xfrm>
          <a:prstGeom prst="rect">
            <a:avLst/>
          </a:prstGeom>
          <a:effectLst>
            <a:softEdge rad="0"/>
          </a:effectLst>
        </p:spPr>
      </p:pic>
      <p:grpSp>
        <p:nvGrpSpPr>
          <p:cNvPr id="39" name="组合 38"/>
          <p:cNvGrpSpPr/>
          <p:nvPr/>
        </p:nvGrpSpPr>
        <p:grpSpPr>
          <a:xfrm>
            <a:off x="9382126" y="3335"/>
            <a:ext cx="1562100" cy="1244440"/>
            <a:chOff x="6810376" y="1104900"/>
            <a:chExt cx="1562100" cy="1244440"/>
          </a:xfrm>
        </p:grpSpPr>
        <p:sp>
          <p:nvSpPr>
            <p:cNvPr id="40" name="矩形 39"/>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9458325" y="36672"/>
            <a:ext cx="1400175" cy="369332"/>
          </a:xfrm>
          <a:prstGeom prst="rect">
            <a:avLst/>
          </a:prstGeom>
          <a:noFill/>
        </p:spPr>
        <p:txBody>
          <a:bodyPr wrap="square" rtlCol="0">
            <a:spAutoFit/>
          </a:bodyPr>
          <a:lstStyle/>
          <a:p>
            <a:pPr algn="dist"/>
            <a:r>
              <a:rPr lang="en-US" altLang="zh-CN" dirty="0">
                <a:solidFill>
                  <a:schemeClr val="bg1"/>
                </a:solidFill>
                <a:latin typeface="Bahnschrift Condensed" panose="020B0502040204020203" pitchFamily="34" charset="0"/>
              </a:rPr>
              <a:t>BUSINESS</a:t>
            </a:r>
            <a:endParaRPr lang="en-US" altLang="zh-CN" dirty="0">
              <a:solidFill>
                <a:schemeClr val="bg1"/>
              </a:solidFill>
              <a:latin typeface="Bahnschrift Condensed" panose="020B0502040204020203" pitchFamily="34" charset="0"/>
            </a:endParaRPr>
          </a:p>
        </p:txBody>
      </p:sp>
      <p:sp>
        <p:nvSpPr>
          <p:cNvPr id="38" name="文本框 37"/>
          <p:cNvSpPr txBox="1"/>
          <p:nvPr/>
        </p:nvSpPr>
        <p:spPr>
          <a:xfrm>
            <a:off x="9458325" y="567839"/>
            <a:ext cx="1400175" cy="584775"/>
          </a:xfrm>
          <a:prstGeom prst="rect">
            <a:avLst/>
          </a:prstGeom>
          <a:noFill/>
        </p:spPr>
        <p:txBody>
          <a:bodyPr wrap="square" rtlCol="0">
            <a:spAutoFit/>
          </a:bodyPr>
          <a:lstStyle/>
          <a:p>
            <a:pPr algn="dist"/>
            <a:r>
              <a:rPr lang="en-US" altLang="zh-CN" sz="1600" dirty="0">
                <a:solidFill>
                  <a:schemeClr val="bg1"/>
                </a:solidFill>
                <a:latin typeface="Arial Black" panose="020B0A04020102020204" pitchFamily="34" charset="0"/>
              </a:rPr>
              <a:t>BUSINESS </a:t>
            </a:r>
            <a:endParaRPr lang="en-US" altLang="zh-CN" sz="1600" dirty="0">
              <a:solidFill>
                <a:schemeClr val="bg1"/>
              </a:solidFill>
              <a:latin typeface="Arial Black" panose="020B0A04020102020204" pitchFamily="34" charset="0"/>
            </a:endParaRPr>
          </a:p>
          <a:p>
            <a:pPr algn="dist"/>
            <a:r>
              <a:rPr lang="en-US" altLang="zh-CN" sz="1600" dirty="0">
                <a:solidFill>
                  <a:schemeClr val="bg1"/>
                </a:solidFill>
                <a:latin typeface="Arial Black" panose="020B0A04020102020204" pitchFamily="34" charset="0"/>
              </a:rPr>
              <a:t>TEMPLATE</a:t>
            </a:r>
            <a:endParaRPr lang="en-US" altLang="zh-CN" sz="1600" dirty="0">
              <a:solidFill>
                <a:schemeClr val="bg1"/>
              </a:solidFill>
              <a:latin typeface="Arial Black" panose="020B0A04020102020204" pitchFamily="34" charset="0"/>
            </a:endParaRPr>
          </a:p>
        </p:txBody>
      </p:sp>
      <p:sp>
        <p:nvSpPr>
          <p:cNvPr id="9" name="文本框 8"/>
          <p:cNvSpPr txBox="1"/>
          <p:nvPr/>
        </p:nvSpPr>
        <p:spPr>
          <a:xfrm>
            <a:off x="5092749" y="5870059"/>
            <a:ext cx="2006502" cy="369332"/>
          </a:xfrm>
          <a:prstGeom prst="rect">
            <a:avLst/>
          </a:prstGeom>
          <a:noFill/>
        </p:spPr>
        <p:txBody>
          <a:bodyPr wrap="square">
            <a:spAutoFit/>
          </a:bodyPr>
          <a:lstStyle/>
          <a:p>
            <a:r>
              <a:rPr lang="zh-CN" altLang="en-US" dirty="0">
                <a:solidFill>
                  <a:srgbClr val="C00000"/>
                </a:solidFill>
                <a:latin typeface="方正清刻本悦宋简体" panose="02000000000000000000" pitchFamily="2" charset="-122"/>
                <a:ea typeface="方正清刻本悦宋简体" panose="02000000000000000000" pitchFamily="2" charset="-122"/>
              </a:rPr>
              <a:t>△ </a:t>
            </a:r>
            <a:r>
              <a:rPr lang="zh-CN" altLang="en-US" dirty="0">
                <a:latin typeface="方正清刻本悦宋简体" panose="02000000000000000000" pitchFamily="2" charset="-122"/>
                <a:ea typeface="方正清刻本悦宋简体" panose="02000000000000000000" pitchFamily="2" charset="-122"/>
              </a:rPr>
              <a:t>小红书发展史</a:t>
            </a:r>
            <a:endParaRPr lang="zh-CN" altLang="en-US" dirty="0">
              <a:latin typeface="方正清刻本悦宋简体" panose="02000000000000000000" pitchFamily="2" charset="-122"/>
              <a:ea typeface="方正清刻本悦宋简体" panose="02000000000000000000" pitchFamily="2" charset="-122"/>
            </a:endParaRPr>
          </a:p>
        </p:txBody>
      </p:sp>
      <p:grpSp>
        <p:nvGrpSpPr>
          <p:cNvPr id="11" name="组合 10"/>
          <p:cNvGrpSpPr/>
          <p:nvPr/>
        </p:nvGrpSpPr>
        <p:grpSpPr>
          <a:xfrm>
            <a:off x="9382126" y="3335"/>
            <a:ext cx="1562100" cy="1244440"/>
            <a:chOff x="6810376" y="1104900"/>
            <a:chExt cx="1562100" cy="1244440"/>
          </a:xfrm>
        </p:grpSpPr>
        <p:sp>
          <p:nvSpPr>
            <p:cNvPr id="12" name="矩形 11"/>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9458325" y="36672"/>
            <a:ext cx="1400175" cy="369332"/>
          </a:xfrm>
          <a:prstGeom prst="rect">
            <a:avLst/>
          </a:prstGeom>
          <a:noFill/>
        </p:spPr>
        <p:txBody>
          <a:bodyPr wrap="square" rtlCol="0">
            <a:spAutoFit/>
          </a:bodyPr>
          <a:lstStyle/>
          <a:p>
            <a:pPr algn="dist"/>
            <a:r>
              <a:rPr lang="en-US" altLang="zh-CN" dirty="0">
                <a:solidFill>
                  <a:schemeClr val="bg1"/>
                </a:solidFill>
                <a:latin typeface="Bahnschrift Condensed" panose="020B0502040204020203" pitchFamily="34" charset="0"/>
              </a:rPr>
              <a:t>HISTORY</a:t>
            </a:r>
            <a:endParaRPr lang="en-US" altLang="zh-CN" dirty="0">
              <a:solidFill>
                <a:schemeClr val="bg1"/>
              </a:solidFill>
              <a:latin typeface="Bahnschrift Condensed" panose="020B0502040204020203" pitchFamily="34" charset="0"/>
            </a:endParaRPr>
          </a:p>
        </p:txBody>
      </p:sp>
      <p:sp>
        <p:nvSpPr>
          <p:cNvPr id="15" name="文本框 14"/>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发展历史</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6" name="矩形 15"/>
          <p:cNvSpPr/>
          <p:nvPr/>
        </p:nvSpPr>
        <p:spPr>
          <a:xfrm>
            <a:off x="469897" y="733354"/>
            <a:ext cx="6468659" cy="769441"/>
          </a:xfrm>
          <a:prstGeom prst="rect">
            <a:avLst/>
          </a:prstGeom>
        </p:spPr>
        <p:txBody>
          <a:bodyPr wrap="square">
            <a:spAutoFit/>
          </a:bodyPr>
          <a:lstStyle/>
          <a:p>
            <a:r>
              <a:rPr lang="zh-CN" altLang="en-US" sz="4400" dirty="0">
                <a:solidFill>
                  <a:srgbClr val="C00000"/>
                </a:solidFill>
                <a:latin typeface="锐字锐线怒放黑简1.0" panose="02010604000000000000" pitchFamily="2" charset="-122"/>
                <a:ea typeface="锐字锐线怒放黑简1.0" panose="02010604000000000000" pitchFamily="2" charset="-122"/>
              </a:rPr>
              <a:t>小红书发展历史</a:t>
            </a:r>
            <a:endParaRPr lang="zh-CN" altLang="en-US" sz="4400" dirty="0">
              <a:solidFill>
                <a:srgbClr val="C00000"/>
              </a:solidFill>
              <a:latin typeface="锐字锐线怒放黑简1.0" panose="02010604000000000000" pitchFamily="2" charset="-122"/>
              <a:ea typeface="锐字锐线怒放黑简1.0" panose="02010604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9382126" y="3335"/>
            <a:ext cx="1562100" cy="1244440"/>
            <a:chOff x="6810376" y="1104900"/>
            <a:chExt cx="1562100" cy="1244440"/>
          </a:xfrm>
        </p:grpSpPr>
        <p:sp>
          <p:nvSpPr>
            <p:cNvPr id="40" name="矩形 39"/>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9458325" y="36672"/>
            <a:ext cx="1400175" cy="369332"/>
          </a:xfrm>
          <a:prstGeom prst="rect">
            <a:avLst/>
          </a:prstGeom>
          <a:noFill/>
        </p:spPr>
        <p:txBody>
          <a:bodyPr wrap="square" rtlCol="0">
            <a:spAutoFit/>
          </a:bodyPr>
          <a:lstStyle/>
          <a:p>
            <a:pPr algn="dist"/>
            <a:r>
              <a:rPr lang="en-US" altLang="zh-CN" dirty="0">
                <a:solidFill>
                  <a:schemeClr val="bg1"/>
                </a:solidFill>
                <a:latin typeface="Bahnschrift Condensed" panose="020B0502040204020203" pitchFamily="34" charset="0"/>
              </a:rPr>
              <a:t>BUSINESS</a:t>
            </a:r>
            <a:endParaRPr lang="en-US" altLang="zh-CN" dirty="0">
              <a:solidFill>
                <a:schemeClr val="bg1"/>
              </a:solidFill>
              <a:latin typeface="Bahnschrift Condensed" panose="020B0502040204020203" pitchFamily="34" charset="0"/>
            </a:endParaRPr>
          </a:p>
        </p:txBody>
      </p:sp>
      <p:sp>
        <p:nvSpPr>
          <p:cNvPr id="38" name="文本框 37"/>
          <p:cNvSpPr txBox="1"/>
          <p:nvPr/>
        </p:nvSpPr>
        <p:spPr>
          <a:xfrm>
            <a:off x="9458325" y="567839"/>
            <a:ext cx="1400175" cy="584775"/>
          </a:xfrm>
          <a:prstGeom prst="rect">
            <a:avLst/>
          </a:prstGeom>
          <a:noFill/>
        </p:spPr>
        <p:txBody>
          <a:bodyPr wrap="square" rtlCol="0">
            <a:spAutoFit/>
          </a:bodyPr>
          <a:lstStyle/>
          <a:p>
            <a:pPr algn="dist"/>
            <a:r>
              <a:rPr lang="en-US" altLang="zh-CN" sz="1600" dirty="0">
                <a:solidFill>
                  <a:schemeClr val="bg1"/>
                </a:solidFill>
                <a:latin typeface="Arial Black" panose="020B0A04020102020204" pitchFamily="34" charset="0"/>
              </a:rPr>
              <a:t>BUSINESS </a:t>
            </a:r>
            <a:endParaRPr lang="en-US" altLang="zh-CN" sz="1600" dirty="0">
              <a:solidFill>
                <a:schemeClr val="bg1"/>
              </a:solidFill>
              <a:latin typeface="Arial Black" panose="020B0A04020102020204" pitchFamily="34" charset="0"/>
            </a:endParaRPr>
          </a:p>
          <a:p>
            <a:pPr algn="dist"/>
            <a:r>
              <a:rPr lang="en-US" altLang="zh-CN" sz="1600" dirty="0">
                <a:solidFill>
                  <a:schemeClr val="bg1"/>
                </a:solidFill>
                <a:latin typeface="Arial Black" panose="020B0A04020102020204" pitchFamily="34" charset="0"/>
              </a:rPr>
              <a:t>TEMPLATE</a:t>
            </a:r>
            <a:endParaRPr lang="en-US" altLang="zh-CN" sz="1600" dirty="0">
              <a:solidFill>
                <a:schemeClr val="bg1"/>
              </a:solidFill>
              <a:latin typeface="Arial Black" panose="020B0A04020102020204" pitchFamily="34" charset="0"/>
            </a:endParaRPr>
          </a:p>
        </p:txBody>
      </p:sp>
      <p:grpSp>
        <p:nvGrpSpPr>
          <p:cNvPr id="11" name="组合 10"/>
          <p:cNvGrpSpPr/>
          <p:nvPr/>
        </p:nvGrpSpPr>
        <p:grpSpPr>
          <a:xfrm>
            <a:off x="9382126" y="3335"/>
            <a:ext cx="1562100" cy="1244440"/>
            <a:chOff x="6810376" y="1104900"/>
            <a:chExt cx="1562100" cy="1244440"/>
          </a:xfrm>
        </p:grpSpPr>
        <p:sp>
          <p:nvSpPr>
            <p:cNvPr id="12" name="矩形 11"/>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9458325" y="36672"/>
            <a:ext cx="1400175" cy="369332"/>
          </a:xfrm>
          <a:prstGeom prst="rect">
            <a:avLst/>
          </a:prstGeom>
          <a:noFill/>
        </p:spPr>
        <p:txBody>
          <a:bodyPr wrap="square" rtlCol="0">
            <a:spAutoFit/>
          </a:bodyPr>
          <a:lstStyle/>
          <a:p>
            <a:pPr algn="dist"/>
            <a:r>
              <a:rPr lang="en-US" altLang="zh-CN" dirty="0">
                <a:solidFill>
                  <a:schemeClr val="bg1"/>
                </a:solidFill>
                <a:latin typeface="Bahnschrift Condensed" panose="020B0502040204020203" pitchFamily="34" charset="0"/>
              </a:rPr>
              <a:t>HISTORY</a:t>
            </a:r>
            <a:endParaRPr lang="en-US" altLang="zh-CN" dirty="0">
              <a:solidFill>
                <a:schemeClr val="bg1"/>
              </a:solidFill>
              <a:latin typeface="Bahnschrift Condensed" panose="020B0502040204020203" pitchFamily="34" charset="0"/>
            </a:endParaRPr>
          </a:p>
        </p:txBody>
      </p:sp>
      <p:sp>
        <p:nvSpPr>
          <p:cNvPr id="15" name="文本框 14"/>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发展历史</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6" name="矩形 15"/>
          <p:cNvSpPr/>
          <p:nvPr/>
        </p:nvSpPr>
        <p:spPr>
          <a:xfrm>
            <a:off x="469897" y="733354"/>
            <a:ext cx="6468659" cy="769441"/>
          </a:xfrm>
          <a:prstGeom prst="rect">
            <a:avLst/>
          </a:prstGeom>
        </p:spPr>
        <p:txBody>
          <a:bodyPr wrap="square">
            <a:spAutoFit/>
          </a:bodyPr>
          <a:lstStyle/>
          <a:p>
            <a:r>
              <a:rPr lang="zh-CN" altLang="en-US" sz="4400" dirty="0">
                <a:solidFill>
                  <a:srgbClr val="C00000"/>
                </a:solidFill>
                <a:latin typeface="锐字锐线怒放黑简1.0" panose="02010604000000000000" pitchFamily="2" charset="-122"/>
                <a:ea typeface="锐字锐线怒放黑简1.0" panose="02010604000000000000" pitchFamily="2" charset="-122"/>
              </a:rPr>
              <a:t>小红书发展历史</a:t>
            </a:r>
            <a:endParaRPr lang="zh-CN" altLang="en-US" sz="4400" dirty="0">
              <a:solidFill>
                <a:srgbClr val="C00000"/>
              </a:solidFill>
              <a:latin typeface="锐字锐线怒放黑简1.0" panose="02010604000000000000" pitchFamily="2" charset="-122"/>
              <a:ea typeface="锐字锐线怒放黑简1.0" panose="02010604000000000000" pitchFamily="2" charset="-122"/>
            </a:endParaRPr>
          </a:p>
        </p:txBody>
      </p:sp>
      <p:sp>
        <p:nvSpPr>
          <p:cNvPr id="2" name="文本框 1"/>
          <p:cNvSpPr txBox="1"/>
          <p:nvPr/>
        </p:nvSpPr>
        <p:spPr>
          <a:xfrm>
            <a:off x="863903" y="1530491"/>
            <a:ext cx="10416565" cy="4664710"/>
          </a:xfrm>
          <a:prstGeom prst="rect">
            <a:avLst/>
          </a:prstGeom>
          <a:noFill/>
          <a:ln w="9525">
            <a:noFill/>
          </a:ln>
        </p:spPr>
        <p:txBody>
          <a:bodyPr>
            <a:noAutofit/>
          </a:bodyPr>
          <a:lstStyle/>
          <a:p>
            <a:pPr marL="285750" indent="-285750">
              <a:buFont typeface="Arial" panose="020B0604020202020204" pitchFamily="34" charset="0"/>
              <a:buChar char="•"/>
            </a:pPr>
            <a:r>
              <a:rPr lang="zh-CN" sz="2400" dirty="0">
                <a:solidFill>
                  <a:srgbClr val="C00000"/>
                </a:solidFill>
                <a:latin typeface="方正清刻本悦宋简体" panose="02000000000000000000" pitchFamily="2" charset="-122"/>
                <a:ea typeface="方正清刻本悦宋简体" panose="02000000000000000000" pitchFamily="2" charset="-122"/>
              </a:rPr>
              <a:t>创立</a:t>
            </a:r>
            <a:r>
              <a:rPr lang="zh-CN" altLang="en-US" sz="2400" dirty="0">
                <a:solidFill>
                  <a:srgbClr val="C00000"/>
                </a:solidFill>
                <a:latin typeface="方正清刻本悦宋简体" panose="02000000000000000000" pitchFamily="2" charset="-122"/>
                <a:ea typeface="方正清刻本悦宋简体" panose="02000000000000000000" pitchFamily="2" charset="-122"/>
              </a:rPr>
              <a:t>：</a:t>
            </a:r>
            <a:r>
              <a:rPr lang="en-US" b="1" dirty="0">
                <a:latin typeface="方正清刻本悦宋简体" panose="02000000000000000000" pitchFamily="2" charset="-122"/>
                <a:ea typeface="方正清刻本悦宋简体" panose="02000000000000000000" pitchFamily="2" charset="-122"/>
              </a:rPr>
              <a:t>2013</a:t>
            </a:r>
            <a:r>
              <a:rPr lang="zh-CN" b="1" dirty="0">
                <a:latin typeface="方正清刻本悦宋简体" panose="02000000000000000000" pitchFamily="2" charset="-122"/>
                <a:ea typeface="方正清刻本悦宋简体" panose="02000000000000000000" pitchFamily="2" charset="-122"/>
              </a:rPr>
              <a:t>年</a:t>
            </a:r>
            <a:r>
              <a:rPr lang="en-US" b="1" dirty="0">
                <a:latin typeface="方正清刻本悦宋简体" panose="02000000000000000000" pitchFamily="2" charset="-122"/>
                <a:ea typeface="方正清刻本悦宋简体" panose="02000000000000000000" pitchFamily="2" charset="-122"/>
              </a:rPr>
              <a:t>6</a:t>
            </a:r>
            <a:r>
              <a:rPr lang="zh-CN" b="1" dirty="0">
                <a:latin typeface="方正清刻本悦宋简体" panose="02000000000000000000" pitchFamily="2" charset="-122"/>
                <a:ea typeface="方正清刻本悦宋简体" panose="02000000000000000000" pitchFamily="2" charset="-122"/>
              </a:rPr>
              <a:t>月</a:t>
            </a:r>
            <a:r>
              <a:rPr lang="zh-CN" dirty="0">
                <a:latin typeface="方正清刻本悦宋简体" panose="02000000000000000000" pitchFamily="2" charset="-122"/>
                <a:ea typeface="方正清刻本悦宋简体" panose="02000000000000000000" pitchFamily="2" charset="-122"/>
              </a:rPr>
              <a:t>，毛文超（星矢）、瞿芳（木兰</a:t>
            </a:r>
            <a:r>
              <a:rPr lang="en-US" dirty="0">
                <a:latin typeface="方正清刻本悦宋简体" panose="02000000000000000000" pitchFamily="2" charset="-122"/>
                <a:ea typeface="方正清刻本悦宋简体" panose="02000000000000000000" pitchFamily="2" charset="-122"/>
              </a:rPr>
              <a:t>/Miranda</a:t>
            </a:r>
            <a:r>
              <a:rPr lang="zh-CN" dirty="0">
                <a:latin typeface="方正清刻本悦宋简体" panose="02000000000000000000" pitchFamily="2" charset="-122"/>
                <a:ea typeface="方正清刻本悦宋简体" panose="02000000000000000000" pitchFamily="2" charset="-122"/>
              </a:rPr>
              <a:t>）在上海联合创立了小红书，前身为旅游购物攻略聚合平台，以</a:t>
            </a:r>
            <a:r>
              <a:rPr lang="en-US" dirty="0">
                <a:latin typeface="方正清刻本悦宋简体" panose="02000000000000000000" pitchFamily="2" charset="-122"/>
                <a:ea typeface="方正清刻本悦宋简体" panose="02000000000000000000" pitchFamily="2" charset="-122"/>
              </a:rPr>
              <a:t>PDF</a:t>
            </a:r>
            <a:r>
              <a:rPr lang="zh-CN" dirty="0">
                <a:latin typeface="方正清刻本悦宋简体" panose="02000000000000000000" pitchFamily="2" charset="-122"/>
                <a:ea typeface="方正清刻本悦宋简体" panose="02000000000000000000" pitchFamily="2" charset="-122"/>
              </a:rPr>
              <a:t>版本传播。小红书的第一个产品形态极其简单，仅仅是一份名为《小红书出境购物攻略》的</a:t>
            </a:r>
            <a:r>
              <a:rPr lang="en-US" dirty="0">
                <a:latin typeface="方正清刻本悦宋简体" panose="02000000000000000000" pitchFamily="2" charset="-122"/>
                <a:ea typeface="方正清刻本悦宋简体" panose="02000000000000000000" pitchFamily="2" charset="-122"/>
              </a:rPr>
              <a:t>PDF</a:t>
            </a:r>
            <a:r>
              <a:rPr lang="zh-CN" dirty="0">
                <a:latin typeface="方正清刻本悦宋简体" panose="02000000000000000000" pitchFamily="2" charset="-122"/>
                <a:ea typeface="方正清刻本悦宋简体" panose="02000000000000000000" pitchFamily="2" charset="-122"/>
              </a:rPr>
              <a:t>文件，放在小红书网站上供用户下载。出人意料的是，就是这么一份简单的</a:t>
            </a:r>
            <a:r>
              <a:rPr lang="en-US" dirty="0">
                <a:latin typeface="方正清刻本悦宋简体" panose="02000000000000000000" pitchFamily="2" charset="-122"/>
                <a:ea typeface="方正清刻本悦宋简体" panose="02000000000000000000" pitchFamily="2" charset="-122"/>
              </a:rPr>
              <a:t>PDF</a:t>
            </a:r>
            <a:r>
              <a:rPr lang="zh-CN" dirty="0">
                <a:latin typeface="方正清刻本悦宋简体" panose="02000000000000000000" pitchFamily="2" charset="-122"/>
                <a:ea typeface="方正清刻本悦宋简体" panose="02000000000000000000" pitchFamily="2" charset="-122"/>
              </a:rPr>
              <a:t>文件，竟然获得网友的热捧。</a:t>
            </a:r>
            <a:endParaRPr lang="zh-CN"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zh-CN" altLang="en-US" sz="2400" dirty="0">
                <a:solidFill>
                  <a:srgbClr val="C00000"/>
                </a:solidFill>
                <a:latin typeface="方正清刻本悦宋简体" panose="02000000000000000000" pitchFamily="2" charset="-122"/>
                <a:ea typeface="方正清刻本悦宋简体" panose="02000000000000000000" pitchFamily="2" charset="-122"/>
              </a:rPr>
              <a:t>第一次转型：</a:t>
            </a:r>
            <a:r>
              <a:rPr lang="zh-CN" altLang="en-US" b="1" dirty="0">
                <a:latin typeface="方正清刻本悦宋简体" panose="02000000000000000000" pitchFamily="2" charset="-122"/>
                <a:ea typeface="方正清刻本悦宋简体" panose="02000000000000000000" pitchFamily="2" charset="-122"/>
              </a:rPr>
              <a:t>PDF→UGC内容社区</a:t>
            </a:r>
            <a:r>
              <a:rPr lang="zh-CN" altLang="en-US" dirty="0">
                <a:latin typeface="方正清刻本悦宋简体" panose="02000000000000000000" pitchFamily="2" charset="-122"/>
                <a:ea typeface="方正清刻本悦宋简体" panose="02000000000000000000" pitchFamily="2" charset="-122"/>
              </a:rPr>
              <a:t>——</a:t>
            </a:r>
            <a:r>
              <a:rPr lang="zh-CN" altLang="en-US" b="1" dirty="0">
                <a:latin typeface="方正清刻本悦宋简体" panose="02000000000000000000" pitchFamily="2" charset="-122"/>
                <a:ea typeface="方正清刻本悦宋简体" panose="02000000000000000000" pitchFamily="2" charset="-122"/>
              </a:rPr>
              <a:t>2013年12月</a:t>
            </a:r>
            <a:r>
              <a:rPr lang="zh-CN" altLang="en-US" dirty="0">
                <a:latin typeface="方正清刻本悦宋简体" panose="02000000000000000000" pitchFamily="2" charset="-122"/>
                <a:ea typeface="方正清刻本悦宋简体" panose="02000000000000000000" pitchFamily="2" charset="-122"/>
              </a:rPr>
              <a:t>，“小红书购物笔记”App上线，从一开始小红书就构建了UGC内容社区的雏形，它重点不在于进行购物交易，而是为各类海淘用户内容输出与互动交流提供平台。</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zh-CN" altLang="en-US" sz="2400" dirty="0">
                <a:solidFill>
                  <a:srgbClr val="C00000"/>
                </a:solidFill>
                <a:latin typeface="方正清刻本悦宋简体" panose="02000000000000000000" pitchFamily="2" charset="-122"/>
                <a:ea typeface="方正清刻本悦宋简体" panose="02000000000000000000" pitchFamily="2" charset="-122"/>
              </a:rPr>
              <a:t>第二次转型：</a:t>
            </a:r>
            <a:r>
              <a:rPr lang="zh-CN" altLang="en-US" b="1" dirty="0">
                <a:latin typeface="方正清刻本悦宋简体" panose="02000000000000000000" pitchFamily="2" charset="-122"/>
                <a:ea typeface="方正清刻本悦宋简体" panose="02000000000000000000" pitchFamily="2" charset="-122"/>
              </a:rPr>
              <a:t>海淘信息→跨境电商</a:t>
            </a:r>
            <a:r>
              <a:rPr lang="zh-CN" altLang="en-US" dirty="0">
                <a:latin typeface="方正清刻本悦宋简体" panose="02000000000000000000" pitchFamily="2" charset="-122"/>
                <a:ea typeface="方正清刻本悦宋简体" panose="02000000000000000000" pitchFamily="2" charset="-122"/>
              </a:rPr>
              <a:t>——</a:t>
            </a:r>
            <a:r>
              <a:rPr lang="zh-CN" altLang="en-US" b="1" dirty="0">
                <a:latin typeface="方正清刻本悦宋简体" panose="02000000000000000000" pitchFamily="2" charset="-122"/>
                <a:ea typeface="方正清刻本悦宋简体" panose="02000000000000000000" pitchFamily="2" charset="-122"/>
              </a:rPr>
              <a:t>2014年</a:t>
            </a:r>
            <a:r>
              <a:rPr lang="zh-CN" altLang="en-US" dirty="0">
                <a:latin typeface="方正清刻本悦宋简体" panose="02000000000000000000" pitchFamily="2" charset="-122"/>
                <a:ea typeface="方正清刻本悦宋简体" panose="02000000000000000000" pitchFamily="2" charset="-122"/>
              </a:rPr>
              <a:t>，小红书逐步从单纯的海淘信息分享走向了跨境电商。作为最先一批进入海淘市场的平台，享有了第一波资本红利，同年6月小红书获得金沙江创投和真格基金数百万美元A轮融资，同年8月小红书Android版本上线。</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zh-CN" altLang="en-US" sz="2400" dirty="0">
                <a:solidFill>
                  <a:srgbClr val="C00000"/>
                </a:solidFill>
                <a:latin typeface="方正清刻本悦宋简体" panose="02000000000000000000" pitchFamily="2" charset="-122"/>
                <a:ea typeface="方正清刻本悦宋简体" panose="02000000000000000000" pitchFamily="2" charset="-122"/>
              </a:rPr>
              <a:t>品类扩张：</a:t>
            </a:r>
            <a:r>
              <a:rPr lang="zh-CN" altLang="en-US" b="1" dirty="0">
                <a:latin typeface="方正清刻本悦宋简体" panose="02000000000000000000" pitchFamily="2" charset="-122"/>
                <a:ea typeface="方正清刻本悦宋简体" panose="02000000000000000000" pitchFamily="2" charset="-122"/>
              </a:rPr>
              <a:t>2017年底</a:t>
            </a:r>
            <a:r>
              <a:rPr lang="zh-CN" altLang="en-US" dirty="0">
                <a:latin typeface="方正清刻本悦宋简体" panose="02000000000000000000" pitchFamily="2" charset="-122"/>
                <a:ea typeface="方正清刻本悦宋简体" panose="02000000000000000000" pitchFamily="2" charset="-122"/>
              </a:rPr>
              <a:t>，从产品、运营，到营销策略，小红书在这一年都发生了明显的变化，提升社区活跃度成了它的第一目标。2017年跨境电商行业整体走低，小红书开始转型，它寻找到了新的途径，打破海淘局限，以明星效应带动平台流量，从一个海淘购物电商社区变成一个生活分享社区。</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zh-CN" altLang="en-US" sz="2400" dirty="0">
                <a:solidFill>
                  <a:srgbClr val="C00000"/>
                </a:solidFill>
                <a:latin typeface="方正清刻本悦宋简体" panose="02000000000000000000" pitchFamily="2" charset="-122"/>
                <a:ea typeface="方正清刻本悦宋简体" panose="02000000000000000000" pitchFamily="2" charset="-122"/>
              </a:rPr>
              <a:t>迅速发展：</a:t>
            </a:r>
            <a:r>
              <a:rPr lang="zh-CN" altLang="en-US" b="1" dirty="0">
                <a:latin typeface="方正清刻本悦宋简体" panose="02000000000000000000" pitchFamily="2" charset="-122"/>
                <a:ea typeface="方正清刻本悦宋简体" panose="02000000000000000000" pitchFamily="2" charset="-122"/>
              </a:rPr>
              <a:t>2017年12月</a:t>
            </a:r>
            <a:r>
              <a:rPr lang="zh-CN" altLang="en-US" dirty="0">
                <a:latin typeface="方正清刻本悦宋简体" panose="02000000000000000000" pitchFamily="2" charset="-122"/>
                <a:ea typeface="方正清刻本悦宋简体" panose="02000000000000000000" pitchFamily="2" charset="-122"/>
              </a:rPr>
              <a:t>，小红书电商被《人民日报》评为代表中国消费科技产业的“中国品牌奖”。</a:t>
            </a:r>
            <a:r>
              <a:rPr lang="zh-CN" altLang="en-US" b="1" dirty="0">
                <a:latin typeface="方正清刻本悦宋简体" panose="02000000000000000000" pitchFamily="2" charset="-122"/>
                <a:ea typeface="方正清刻本悦宋简体" panose="02000000000000000000" pitchFamily="2" charset="-122"/>
              </a:rPr>
              <a:t>2018年10月</a:t>
            </a:r>
            <a:r>
              <a:rPr lang="zh-CN" altLang="en-US" dirty="0">
                <a:latin typeface="方正清刻本悦宋简体" panose="02000000000000000000" pitchFamily="2" charset="-122"/>
                <a:ea typeface="方正清刻本悦宋简体" panose="02000000000000000000" pitchFamily="2" charset="-122"/>
              </a:rPr>
              <a:t>，小红书用户突破1.5亿。</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endParaRPr lang="zh-CN" altLang="en-US" dirty="0">
              <a:latin typeface="方正清刻本悦宋简体" panose="02000000000000000000" pitchFamily="2" charset="-122"/>
              <a:ea typeface="方正清刻本悦宋简体" panose="020000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9382126" y="3335"/>
            <a:ext cx="1562100" cy="1244440"/>
            <a:chOff x="6810376" y="1104900"/>
            <a:chExt cx="1562100" cy="1244440"/>
          </a:xfrm>
        </p:grpSpPr>
        <p:sp>
          <p:nvSpPr>
            <p:cNvPr id="40" name="矩形 39"/>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9458325" y="36672"/>
            <a:ext cx="1400175" cy="369332"/>
          </a:xfrm>
          <a:prstGeom prst="rect">
            <a:avLst/>
          </a:prstGeom>
          <a:noFill/>
        </p:spPr>
        <p:txBody>
          <a:bodyPr wrap="square" rtlCol="0">
            <a:spAutoFit/>
          </a:bodyPr>
          <a:lstStyle/>
          <a:p>
            <a:pPr algn="dist"/>
            <a:r>
              <a:rPr lang="en-US" altLang="zh-CN" dirty="0">
                <a:solidFill>
                  <a:schemeClr val="bg1"/>
                </a:solidFill>
                <a:latin typeface="Bahnschrift Condensed" panose="020B0502040204020203" pitchFamily="34" charset="0"/>
              </a:rPr>
              <a:t>BUSINESS</a:t>
            </a:r>
            <a:endParaRPr lang="en-US" altLang="zh-CN" dirty="0">
              <a:solidFill>
                <a:schemeClr val="bg1"/>
              </a:solidFill>
              <a:latin typeface="Bahnschrift Condensed" panose="020B0502040204020203" pitchFamily="34" charset="0"/>
            </a:endParaRPr>
          </a:p>
        </p:txBody>
      </p:sp>
      <p:sp>
        <p:nvSpPr>
          <p:cNvPr id="38" name="文本框 37"/>
          <p:cNvSpPr txBox="1"/>
          <p:nvPr/>
        </p:nvSpPr>
        <p:spPr>
          <a:xfrm>
            <a:off x="9458325" y="567839"/>
            <a:ext cx="1400175" cy="584775"/>
          </a:xfrm>
          <a:prstGeom prst="rect">
            <a:avLst/>
          </a:prstGeom>
          <a:noFill/>
        </p:spPr>
        <p:txBody>
          <a:bodyPr wrap="square" rtlCol="0">
            <a:spAutoFit/>
          </a:bodyPr>
          <a:lstStyle/>
          <a:p>
            <a:pPr algn="dist"/>
            <a:r>
              <a:rPr lang="en-US" altLang="zh-CN" sz="1600" dirty="0">
                <a:solidFill>
                  <a:schemeClr val="bg1"/>
                </a:solidFill>
                <a:latin typeface="Arial Black" panose="020B0A04020102020204" pitchFamily="34" charset="0"/>
              </a:rPr>
              <a:t>BUSINESS </a:t>
            </a:r>
            <a:endParaRPr lang="en-US" altLang="zh-CN" sz="1600" dirty="0">
              <a:solidFill>
                <a:schemeClr val="bg1"/>
              </a:solidFill>
              <a:latin typeface="Arial Black" panose="020B0A04020102020204" pitchFamily="34" charset="0"/>
            </a:endParaRPr>
          </a:p>
          <a:p>
            <a:pPr algn="dist"/>
            <a:r>
              <a:rPr lang="en-US" altLang="zh-CN" sz="1600" dirty="0">
                <a:solidFill>
                  <a:schemeClr val="bg1"/>
                </a:solidFill>
                <a:latin typeface="Arial Black" panose="020B0A04020102020204" pitchFamily="34" charset="0"/>
              </a:rPr>
              <a:t>TEMPLATE</a:t>
            </a:r>
            <a:endParaRPr lang="en-US" altLang="zh-CN" sz="1600" dirty="0">
              <a:solidFill>
                <a:schemeClr val="bg1"/>
              </a:solidFill>
              <a:latin typeface="Arial Black" panose="020B0A04020102020204" pitchFamily="34" charset="0"/>
            </a:endParaRPr>
          </a:p>
        </p:txBody>
      </p:sp>
      <p:grpSp>
        <p:nvGrpSpPr>
          <p:cNvPr id="11" name="组合 10"/>
          <p:cNvGrpSpPr/>
          <p:nvPr/>
        </p:nvGrpSpPr>
        <p:grpSpPr>
          <a:xfrm>
            <a:off x="9382126" y="3335"/>
            <a:ext cx="1562100" cy="1244440"/>
            <a:chOff x="6810376" y="1104900"/>
            <a:chExt cx="1562100" cy="1244440"/>
          </a:xfrm>
        </p:grpSpPr>
        <p:sp>
          <p:nvSpPr>
            <p:cNvPr id="12" name="矩形 11"/>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9458325" y="36672"/>
            <a:ext cx="1400175" cy="369332"/>
          </a:xfrm>
          <a:prstGeom prst="rect">
            <a:avLst/>
          </a:prstGeom>
          <a:noFill/>
        </p:spPr>
        <p:txBody>
          <a:bodyPr wrap="square" rtlCol="0">
            <a:spAutoFit/>
          </a:bodyPr>
          <a:lstStyle/>
          <a:p>
            <a:pPr algn="dist"/>
            <a:r>
              <a:rPr lang="en-US" altLang="zh-CN" dirty="0">
                <a:solidFill>
                  <a:schemeClr val="bg1"/>
                </a:solidFill>
                <a:latin typeface="Bahnschrift Condensed" panose="020B0502040204020203" pitchFamily="34" charset="0"/>
              </a:rPr>
              <a:t>HISTORY</a:t>
            </a:r>
            <a:endParaRPr lang="en-US" altLang="zh-CN" dirty="0">
              <a:solidFill>
                <a:schemeClr val="bg1"/>
              </a:solidFill>
              <a:latin typeface="Bahnschrift Condensed" panose="020B0502040204020203" pitchFamily="34" charset="0"/>
            </a:endParaRPr>
          </a:p>
        </p:txBody>
      </p:sp>
      <p:sp>
        <p:nvSpPr>
          <p:cNvPr id="15" name="文本框 14"/>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发展历史</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6" name="矩形 15"/>
          <p:cNvSpPr/>
          <p:nvPr/>
        </p:nvSpPr>
        <p:spPr>
          <a:xfrm>
            <a:off x="469897" y="733354"/>
            <a:ext cx="6468659" cy="769441"/>
          </a:xfrm>
          <a:prstGeom prst="rect">
            <a:avLst/>
          </a:prstGeom>
        </p:spPr>
        <p:txBody>
          <a:bodyPr wrap="square">
            <a:spAutoFit/>
          </a:bodyPr>
          <a:lstStyle/>
          <a:p>
            <a:r>
              <a:rPr lang="zh-CN" altLang="en-US" sz="4400" dirty="0">
                <a:solidFill>
                  <a:srgbClr val="C00000"/>
                </a:solidFill>
                <a:latin typeface="锐字锐线怒放黑简1.0" panose="02010604000000000000" pitchFamily="2" charset="-122"/>
                <a:ea typeface="锐字锐线怒放黑简1.0" panose="02010604000000000000" pitchFamily="2" charset="-122"/>
              </a:rPr>
              <a:t>小红书发展历史</a:t>
            </a:r>
            <a:endParaRPr lang="zh-CN" altLang="en-US" sz="4400" dirty="0">
              <a:solidFill>
                <a:srgbClr val="C00000"/>
              </a:solidFill>
              <a:latin typeface="锐字锐线怒放黑简1.0" panose="02010604000000000000" pitchFamily="2" charset="-122"/>
              <a:ea typeface="锐字锐线怒放黑简1.0" panose="02010604000000000000" pitchFamily="2" charset="-122"/>
            </a:endParaRPr>
          </a:p>
        </p:txBody>
      </p:sp>
      <p:sp>
        <p:nvSpPr>
          <p:cNvPr id="2" name="文本框 1"/>
          <p:cNvSpPr txBox="1"/>
          <p:nvPr/>
        </p:nvSpPr>
        <p:spPr>
          <a:xfrm>
            <a:off x="863903" y="1530491"/>
            <a:ext cx="10416565" cy="4664710"/>
          </a:xfrm>
          <a:prstGeom prst="rect">
            <a:avLst/>
          </a:prstGeom>
          <a:noFill/>
          <a:ln w="9525">
            <a:noFill/>
          </a:ln>
        </p:spPr>
        <p:txBody>
          <a:bodyPr>
            <a:noAutofit/>
          </a:bodyPr>
          <a:lstStyle/>
          <a:p>
            <a:r>
              <a:rPr lang="zh-CN" altLang="en-US" sz="2400" dirty="0">
                <a:solidFill>
                  <a:srgbClr val="C00000"/>
                </a:solidFill>
                <a:latin typeface="方正清刻本悦宋简体" panose="02000000000000000000" pitchFamily="2" charset="-122"/>
                <a:ea typeface="方正清刻本悦宋简体" panose="02000000000000000000" pitchFamily="2" charset="-122"/>
              </a:rPr>
              <a:t>商业化进程：</a:t>
            </a:r>
            <a:endParaRPr lang="en-US" altLang="zh-CN" sz="2400" dirty="0">
              <a:solidFill>
                <a:srgbClr val="C00000"/>
              </a:solidFill>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en-US" altLang="zh-CN" dirty="0">
                <a:solidFill>
                  <a:srgbClr val="C00000"/>
                </a:solidFill>
                <a:latin typeface="方正清刻本悦宋简体" panose="02000000000000000000" pitchFamily="2" charset="-122"/>
                <a:ea typeface="方正清刻本悦宋简体" panose="02000000000000000000" pitchFamily="2" charset="-122"/>
              </a:rPr>
              <a:t>2019</a:t>
            </a:r>
            <a:r>
              <a:rPr lang="zh-CN" altLang="en-US" dirty="0">
                <a:solidFill>
                  <a:srgbClr val="C00000"/>
                </a:solidFill>
                <a:latin typeface="方正清刻本悦宋简体" panose="02000000000000000000" pitchFamily="2" charset="-122"/>
                <a:ea typeface="方正清刻本悦宋简体" panose="02000000000000000000" pitchFamily="2" charset="-122"/>
              </a:rPr>
              <a:t>年</a:t>
            </a:r>
            <a:r>
              <a:rPr lang="en-US" altLang="zh-CN" dirty="0">
                <a:solidFill>
                  <a:srgbClr val="C00000"/>
                </a:solidFill>
                <a:latin typeface="方正清刻本悦宋简体" panose="02000000000000000000" pitchFamily="2" charset="-122"/>
                <a:ea typeface="方正清刻本悦宋简体" panose="02000000000000000000" pitchFamily="2" charset="-122"/>
              </a:rPr>
              <a:t>2</a:t>
            </a:r>
            <a:r>
              <a:rPr lang="zh-CN" altLang="en-US" dirty="0">
                <a:solidFill>
                  <a:srgbClr val="C00000"/>
                </a:solidFill>
                <a:latin typeface="方正清刻本悦宋简体" panose="02000000000000000000" pitchFamily="2" charset="-122"/>
                <a:ea typeface="方正清刻本悦宋简体" panose="02000000000000000000" pitchFamily="2" charset="-122"/>
              </a:rPr>
              <a:t>月</a:t>
            </a:r>
            <a:r>
              <a:rPr lang="en-US" altLang="zh-CN" dirty="0">
                <a:solidFill>
                  <a:srgbClr val="C00000"/>
                </a:solidFill>
                <a:latin typeface="方正清刻本悦宋简体" panose="02000000000000000000" pitchFamily="2" charset="-122"/>
                <a:ea typeface="方正清刻本悦宋简体" panose="02000000000000000000" pitchFamily="2" charset="-122"/>
              </a:rPr>
              <a:t>21</a:t>
            </a:r>
            <a:r>
              <a:rPr lang="zh-CN" altLang="en-US" dirty="0">
                <a:solidFill>
                  <a:srgbClr val="C00000"/>
                </a:solidFill>
                <a:latin typeface="方正清刻本悦宋简体" panose="02000000000000000000" pitchFamily="2" charset="-122"/>
                <a:ea typeface="方正清刻本悦宋简体" panose="02000000000000000000" pitchFamily="2" charset="-122"/>
              </a:rPr>
              <a:t>日</a:t>
            </a:r>
            <a:r>
              <a:rPr lang="zh-CN" altLang="en-US" dirty="0">
                <a:latin typeface="方正清刻本悦宋简体" panose="02000000000000000000" pitchFamily="2" charset="-122"/>
                <a:ea typeface="方正清刻本悦宋简体" panose="02000000000000000000" pitchFamily="2" charset="-122"/>
              </a:rPr>
              <a:t>，小红书发布内部信，宣布最新的组织架构升级。此次组织架构升级的重点是社区电商业务，小红书从组织层面打通了社区和电商两大业务能力，以图更好地服务于品牌。这样一来，用户通过小红书笔记中的商品口碑进行消费决策，并进入小红书商城购买，从而完成从种草、分享到购买的消费体验闭环。</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en-US" altLang="zh-CN" dirty="0">
                <a:solidFill>
                  <a:srgbClr val="C00000"/>
                </a:solidFill>
                <a:latin typeface="方正清刻本悦宋简体" panose="02000000000000000000" pitchFamily="2" charset="-122"/>
                <a:ea typeface="方正清刻本悦宋简体" panose="02000000000000000000" pitchFamily="2" charset="-122"/>
              </a:rPr>
              <a:t>2019</a:t>
            </a:r>
            <a:r>
              <a:rPr lang="zh-CN" altLang="en-US" dirty="0">
                <a:solidFill>
                  <a:srgbClr val="C00000"/>
                </a:solidFill>
                <a:latin typeface="方正清刻本悦宋简体" panose="02000000000000000000" pitchFamily="2" charset="-122"/>
                <a:ea typeface="方正清刻本悦宋简体" panose="02000000000000000000" pitchFamily="2" charset="-122"/>
              </a:rPr>
              <a:t>年</a:t>
            </a:r>
            <a:r>
              <a:rPr lang="en-US" altLang="zh-CN" dirty="0">
                <a:solidFill>
                  <a:srgbClr val="C00000"/>
                </a:solidFill>
                <a:latin typeface="方正清刻本悦宋简体" panose="02000000000000000000" pitchFamily="2" charset="-122"/>
                <a:ea typeface="方正清刻本悦宋简体" panose="02000000000000000000" pitchFamily="2" charset="-122"/>
              </a:rPr>
              <a:t>7</a:t>
            </a:r>
            <a:r>
              <a:rPr lang="zh-CN" altLang="en-US" dirty="0">
                <a:solidFill>
                  <a:srgbClr val="C00000"/>
                </a:solidFill>
                <a:latin typeface="方正清刻本悦宋简体" panose="02000000000000000000" pitchFamily="2" charset="-122"/>
                <a:ea typeface="方正清刻本悦宋简体" panose="02000000000000000000" pitchFamily="2" charset="-122"/>
              </a:rPr>
              <a:t>月</a:t>
            </a:r>
            <a:r>
              <a:rPr lang="zh-CN" altLang="en-US" dirty="0">
                <a:latin typeface="方正清刻本悦宋简体" panose="02000000000000000000" pitchFamily="2" charset="-122"/>
                <a:ea typeface="方正清刻本悦宋简体" panose="02000000000000000000" pitchFamily="2" charset="-122"/>
              </a:rPr>
              <a:t>，用户数突破</a:t>
            </a:r>
            <a:r>
              <a:rPr lang="en-US" altLang="zh-CN" dirty="0">
                <a:latin typeface="方正清刻本悦宋简体" panose="02000000000000000000" pitchFamily="2" charset="-122"/>
                <a:ea typeface="方正清刻本悦宋简体" panose="02000000000000000000" pitchFamily="2" charset="-122"/>
              </a:rPr>
              <a:t>3</a:t>
            </a:r>
            <a:r>
              <a:rPr lang="zh-CN" altLang="en-US" dirty="0">
                <a:latin typeface="方正清刻本悦宋简体" panose="02000000000000000000" pitchFamily="2" charset="-122"/>
                <a:ea typeface="方正清刻本悦宋简体" panose="02000000000000000000" pitchFamily="2" charset="-122"/>
              </a:rPr>
              <a:t>亿，月活突破</a:t>
            </a:r>
            <a:r>
              <a:rPr lang="en-US" altLang="zh-CN" dirty="0">
                <a:latin typeface="方正清刻本悦宋简体" panose="02000000000000000000" pitchFamily="2" charset="-122"/>
                <a:ea typeface="方正清刻本悦宋简体" panose="02000000000000000000" pitchFamily="2" charset="-122"/>
              </a:rPr>
              <a:t>1</a:t>
            </a:r>
            <a:r>
              <a:rPr lang="zh-CN" altLang="en-US" dirty="0">
                <a:latin typeface="方正清刻本悦宋简体" panose="02000000000000000000" pitchFamily="2" charset="-122"/>
                <a:ea typeface="方正清刻本悦宋简体" panose="02000000000000000000" pitchFamily="2" charset="-122"/>
              </a:rPr>
              <a:t>亿，同年</a:t>
            </a:r>
            <a:r>
              <a:rPr lang="en-US" altLang="zh-CN" dirty="0">
                <a:latin typeface="方正清刻本悦宋简体" panose="02000000000000000000" pitchFamily="2" charset="-122"/>
                <a:ea typeface="方正清刻本悦宋简体" panose="02000000000000000000" pitchFamily="2" charset="-122"/>
              </a:rPr>
              <a:t>11</a:t>
            </a:r>
            <a:r>
              <a:rPr lang="zh-CN" altLang="en-US" dirty="0">
                <a:latin typeface="方正清刻本悦宋简体" panose="02000000000000000000" pitchFamily="2" charset="-122"/>
                <a:ea typeface="方正清刻本悦宋简体" panose="02000000000000000000" pitchFamily="2" charset="-122"/>
              </a:rPr>
              <a:t>月，推出创作者</a:t>
            </a:r>
            <a:r>
              <a:rPr lang="en-US" altLang="zh-CN" dirty="0">
                <a:latin typeface="方正清刻本悦宋简体" panose="02000000000000000000" pitchFamily="2" charset="-122"/>
                <a:ea typeface="方正清刻本悦宋简体" panose="02000000000000000000" pitchFamily="2" charset="-122"/>
              </a:rPr>
              <a:t>123</a:t>
            </a:r>
            <a:r>
              <a:rPr lang="zh-CN" altLang="en-US" dirty="0">
                <a:latin typeface="方正清刻本悦宋简体" panose="02000000000000000000" pitchFamily="2" charset="-122"/>
                <a:ea typeface="方正清刻本悦宋简体" panose="02000000000000000000" pitchFamily="2" charset="-122"/>
              </a:rPr>
              <a:t>计划，将推出品牌合作平台、好物推荐平台和互动直播平台，从创作者中心、活动和产品三方面帮助创作者。这一年也是小红书商业化元年。</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en-US" altLang="zh-CN" dirty="0">
                <a:solidFill>
                  <a:srgbClr val="C00000"/>
                </a:solidFill>
                <a:latin typeface="方正清刻本悦宋简体" panose="02000000000000000000" pitchFamily="2" charset="-122"/>
                <a:ea typeface="方正清刻本悦宋简体" panose="02000000000000000000" pitchFamily="2" charset="-122"/>
              </a:rPr>
              <a:t>2020</a:t>
            </a:r>
            <a:r>
              <a:rPr lang="zh-CN" altLang="en-US" dirty="0">
                <a:solidFill>
                  <a:srgbClr val="C00000"/>
                </a:solidFill>
                <a:latin typeface="方正清刻本悦宋简体" panose="02000000000000000000" pitchFamily="2" charset="-122"/>
                <a:ea typeface="方正清刻本悦宋简体" panose="02000000000000000000" pitchFamily="2" charset="-122"/>
              </a:rPr>
              <a:t>年</a:t>
            </a:r>
            <a:r>
              <a:rPr lang="en-US" altLang="zh-CN" dirty="0">
                <a:solidFill>
                  <a:srgbClr val="C00000"/>
                </a:solidFill>
                <a:latin typeface="方正清刻本悦宋简体" panose="02000000000000000000" pitchFamily="2" charset="-122"/>
                <a:ea typeface="方正清刻本悦宋简体" panose="02000000000000000000" pitchFamily="2" charset="-122"/>
              </a:rPr>
              <a:t>1</a:t>
            </a:r>
            <a:r>
              <a:rPr lang="zh-CN" altLang="en-US" dirty="0">
                <a:solidFill>
                  <a:srgbClr val="C00000"/>
                </a:solidFill>
                <a:latin typeface="方正清刻本悦宋简体" panose="02000000000000000000" pitchFamily="2" charset="-122"/>
                <a:ea typeface="方正清刻本悦宋简体" panose="02000000000000000000" pitchFamily="2" charset="-122"/>
              </a:rPr>
              <a:t>月</a:t>
            </a:r>
            <a:r>
              <a:rPr lang="zh-CN" altLang="en-US" dirty="0">
                <a:latin typeface="方正清刻本悦宋简体" panose="02000000000000000000" pitchFamily="2" charset="-122"/>
                <a:ea typeface="方正清刻本悦宋简体" panose="02000000000000000000" pitchFamily="2" charset="-122"/>
              </a:rPr>
              <a:t>，上线直播带货，小红书创作者中心正式上线。</a:t>
            </a:r>
            <a:r>
              <a:rPr lang="en-US" altLang="zh-CN" dirty="0">
                <a:latin typeface="方正清刻本悦宋简体" panose="02000000000000000000" pitchFamily="2" charset="-122"/>
                <a:ea typeface="方正清刻本悦宋简体" panose="02000000000000000000" pitchFamily="2" charset="-122"/>
              </a:rPr>
              <a:t>8</a:t>
            </a:r>
            <a:r>
              <a:rPr lang="zh-CN" altLang="en-US" dirty="0">
                <a:latin typeface="方正清刻本悦宋简体" panose="02000000000000000000" pitchFamily="2" charset="-122"/>
                <a:ea typeface="方正清刻本悦宋简体" panose="02000000000000000000" pitchFamily="2" charset="-122"/>
              </a:rPr>
              <a:t>月上线视频号。</a:t>
            </a:r>
            <a:r>
              <a:rPr lang="en-US" altLang="zh-CN" dirty="0">
                <a:latin typeface="方正清刻本悦宋简体" panose="02000000000000000000" pitchFamily="2" charset="-122"/>
                <a:ea typeface="方正清刻本悦宋简体" panose="02000000000000000000" pitchFamily="2" charset="-122"/>
              </a:rPr>
              <a:t>10</a:t>
            </a:r>
            <a:r>
              <a:rPr lang="zh-CN" altLang="en-US" dirty="0">
                <a:latin typeface="方正清刻本悦宋简体" panose="02000000000000000000" pitchFamily="2" charset="-122"/>
                <a:ea typeface="方正清刻本悦宋简体" panose="02000000000000000000" pitchFamily="2" charset="-122"/>
              </a:rPr>
              <a:t>月小红书</a:t>
            </a:r>
            <a:r>
              <a:rPr lang="en-US" altLang="zh-CN" dirty="0">
                <a:latin typeface="方正清刻本悦宋简体" panose="02000000000000000000" pitchFamily="2" charset="-122"/>
                <a:ea typeface="方正清刻本悦宋简体" panose="02000000000000000000" pitchFamily="2" charset="-122"/>
              </a:rPr>
              <a:t>MCN</a:t>
            </a:r>
            <a:r>
              <a:rPr lang="zh-CN" altLang="en-US" dirty="0">
                <a:latin typeface="方正清刻本悦宋简体" panose="02000000000000000000" pitchFamily="2" charset="-122"/>
                <a:ea typeface="方正清刻本悦宋简体" panose="02000000000000000000" pitchFamily="2" charset="-122"/>
              </a:rPr>
              <a:t>合作计划。</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en-US" altLang="zh-CN" dirty="0">
                <a:solidFill>
                  <a:srgbClr val="C00000"/>
                </a:solidFill>
                <a:latin typeface="方正清刻本悦宋简体" panose="02000000000000000000" pitchFamily="2" charset="-122"/>
                <a:ea typeface="方正清刻本悦宋简体" panose="02000000000000000000" pitchFamily="2" charset="-122"/>
              </a:rPr>
              <a:t>2021</a:t>
            </a:r>
            <a:r>
              <a:rPr lang="zh-CN" altLang="en-US" dirty="0">
                <a:solidFill>
                  <a:srgbClr val="C00000"/>
                </a:solidFill>
                <a:latin typeface="方正清刻本悦宋简体" panose="02000000000000000000" pitchFamily="2" charset="-122"/>
                <a:ea typeface="方正清刻本悦宋简体" panose="02000000000000000000" pitchFamily="2" charset="-122"/>
              </a:rPr>
              <a:t>年</a:t>
            </a:r>
            <a:r>
              <a:rPr lang="en-US" altLang="zh-CN" dirty="0">
                <a:solidFill>
                  <a:srgbClr val="C00000"/>
                </a:solidFill>
                <a:latin typeface="方正清刻本悦宋简体" panose="02000000000000000000" pitchFamily="2" charset="-122"/>
                <a:ea typeface="方正清刻本悦宋简体" panose="02000000000000000000" pitchFamily="2" charset="-122"/>
              </a:rPr>
              <a:t>4</a:t>
            </a:r>
            <a:r>
              <a:rPr lang="zh-CN" altLang="en-US" dirty="0">
                <a:solidFill>
                  <a:srgbClr val="C00000"/>
                </a:solidFill>
                <a:latin typeface="方正清刻本悦宋简体" panose="02000000000000000000" pitchFamily="2" charset="-122"/>
                <a:ea typeface="方正清刻本悦宋简体" panose="02000000000000000000" pitchFamily="2" charset="-122"/>
              </a:rPr>
              <a:t>月</a:t>
            </a:r>
            <a:r>
              <a:rPr lang="zh-CN" altLang="en-US" dirty="0">
                <a:latin typeface="方正清刻本悦宋简体" panose="02000000000000000000" pitchFamily="2" charset="-122"/>
                <a:ea typeface="方正清刻本悦宋简体" panose="02000000000000000000" pitchFamily="2" charset="-122"/>
              </a:rPr>
              <a:t>，小红书</a:t>
            </a:r>
            <a:r>
              <a:rPr lang="en-US" altLang="zh-CN" dirty="0">
                <a:latin typeface="方正清刻本悦宋简体" panose="02000000000000000000" pitchFamily="2" charset="-122"/>
                <a:ea typeface="方正清刻本悦宋简体" panose="02000000000000000000" pitchFamily="2" charset="-122"/>
              </a:rPr>
              <a:t>《</a:t>
            </a:r>
            <a:r>
              <a:rPr lang="zh-CN" altLang="en-US" dirty="0">
                <a:latin typeface="方正清刻本悦宋简体" panose="02000000000000000000" pitchFamily="2" charset="-122"/>
                <a:ea typeface="方正清刻本悦宋简体" panose="02000000000000000000" pitchFamily="2" charset="-122"/>
              </a:rPr>
              <a:t>社区公约</a:t>
            </a:r>
            <a:r>
              <a:rPr lang="en-US" altLang="zh-CN" dirty="0">
                <a:latin typeface="方正清刻本悦宋简体" panose="02000000000000000000" pitchFamily="2" charset="-122"/>
                <a:ea typeface="方正清刻本悦宋简体" panose="02000000000000000000" pitchFamily="2" charset="-122"/>
              </a:rPr>
              <a:t>》</a:t>
            </a:r>
            <a:r>
              <a:rPr lang="zh-CN" altLang="en-US" dirty="0">
                <a:latin typeface="方正清刻本悦宋简体" panose="02000000000000000000" pitchFamily="2" charset="-122"/>
                <a:ea typeface="方正清刻本悦宋简体" panose="02000000000000000000" pitchFamily="2" charset="-122"/>
              </a:rPr>
              <a:t>上线，从分享、互动两个方向对用户的社区行为规范作出规定。</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en-US" altLang="zh-CN" dirty="0">
                <a:solidFill>
                  <a:srgbClr val="C00000"/>
                </a:solidFill>
                <a:latin typeface="方正清刻本悦宋简体" panose="02000000000000000000" pitchFamily="2" charset="-122"/>
                <a:ea typeface="方正清刻本悦宋简体" panose="02000000000000000000" pitchFamily="2" charset="-122"/>
              </a:rPr>
              <a:t>2021</a:t>
            </a:r>
            <a:r>
              <a:rPr lang="zh-CN" altLang="en-US" dirty="0">
                <a:solidFill>
                  <a:srgbClr val="C00000"/>
                </a:solidFill>
                <a:latin typeface="方正清刻本悦宋简体" panose="02000000000000000000" pitchFamily="2" charset="-122"/>
                <a:ea typeface="方正清刻本悦宋简体" panose="02000000000000000000" pitchFamily="2" charset="-122"/>
              </a:rPr>
              <a:t>年</a:t>
            </a:r>
            <a:r>
              <a:rPr lang="en-US" altLang="zh-CN" dirty="0">
                <a:solidFill>
                  <a:srgbClr val="C00000"/>
                </a:solidFill>
                <a:latin typeface="方正清刻本悦宋简体" panose="02000000000000000000" pitchFamily="2" charset="-122"/>
                <a:ea typeface="方正清刻本悦宋简体" panose="02000000000000000000" pitchFamily="2" charset="-122"/>
              </a:rPr>
              <a:t>11</a:t>
            </a:r>
            <a:r>
              <a:rPr lang="zh-CN" altLang="en-US" dirty="0">
                <a:solidFill>
                  <a:srgbClr val="C00000"/>
                </a:solidFill>
                <a:latin typeface="方正清刻本悦宋简体" panose="02000000000000000000" pitchFamily="2" charset="-122"/>
                <a:ea typeface="方正清刻本悦宋简体" panose="02000000000000000000" pitchFamily="2" charset="-122"/>
              </a:rPr>
              <a:t>月</a:t>
            </a:r>
            <a:r>
              <a:rPr lang="zh-CN" altLang="en-US" dirty="0">
                <a:latin typeface="方正清刻本悦宋简体" panose="02000000000000000000" pitchFamily="2" charset="-122"/>
                <a:ea typeface="方正清刻本悦宋简体" panose="02000000000000000000" pitchFamily="2" charset="-122"/>
              </a:rPr>
              <a:t>，小红书完成新一轮</a:t>
            </a:r>
            <a:r>
              <a:rPr lang="en-US" altLang="zh-CN" dirty="0">
                <a:latin typeface="方正清刻本悦宋简体" panose="02000000000000000000" pitchFamily="2" charset="-122"/>
                <a:ea typeface="方正清刻本悦宋简体" panose="02000000000000000000" pitchFamily="2" charset="-122"/>
              </a:rPr>
              <a:t>5</a:t>
            </a:r>
            <a:r>
              <a:rPr lang="zh-CN" altLang="en-US" dirty="0">
                <a:latin typeface="方正清刻本悦宋简体" panose="02000000000000000000" pitchFamily="2" charset="-122"/>
                <a:ea typeface="方正清刻本悦宋简体" panose="02000000000000000000" pitchFamily="2" charset="-122"/>
              </a:rPr>
              <a:t>亿美元融资，投后估值高达</a:t>
            </a:r>
            <a:r>
              <a:rPr lang="en-US" altLang="zh-CN" dirty="0">
                <a:latin typeface="方正清刻本悦宋简体" panose="02000000000000000000" pitchFamily="2" charset="-122"/>
                <a:ea typeface="方正清刻本悦宋简体" panose="02000000000000000000" pitchFamily="2" charset="-122"/>
              </a:rPr>
              <a:t>200</a:t>
            </a:r>
            <a:r>
              <a:rPr lang="zh-CN" altLang="en-US" dirty="0">
                <a:latin typeface="方正清刻本悦宋简体" panose="02000000000000000000" pitchFamily="2" charset="-122"/>
                <a:ea typeface="方正清刻本悦宋简体" panose="02000000000000000000" pitchFamily="2" charset="-122"/>
              </a:rPr>
              <a:t>亿美元。</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en-US" altLang="zh-CN" dirty="0">
                <a:solidFill>
                  <a:srgbClr val="C00000"/>
                </a:solidFill>
                <a:latin typeface="方正清刻本悦宋简体" panose="02000000000000000000" pitchFamily="2" charset="-122"/>
                <a:ea typeface="方正清刻本悦宋简体" panose="02000000000000000000" pitchFamily="2" charset="-122"/>
              </a:rPr>
              <a:t>2022</a:t>
            </a:r>
            <a:r>
              <a:rPr lang="zh-CN" altLang="en-US" dirty="0">
                <a:solidFill>
                  <a:srgbClr val="C00000"/>
                </a:solidFill>
                <a:latin typeface="方正清刻本悦宋简体" panose="02000000000000000000" pitchFamily="2" charset="-122"/>
                <a:ea typeface="方正清刻本悦宋简体" panose="02000000000000000000" pitchFamily="2" charset="-122"/>
              </a:rPr>
              <a:t>年</a:t>
            </a:r>
            <a:r>
              <a:rPr lang="zh-CN" altLang="en-US" dirty="0">
                <a:latin typeface="方正清刻本悦宋简体" panose="02000000000000000000" pitchFamily="2" charset="-122"/>
                <a:ea typeface="方正清刻本悦宋简体" panose="02000000000000000000" pitchFamily="2" charset="-122"/>
              </a:rPr>
              <a:t>小红书商业生态大会公布的数据显示，目前小红书月活跃用户达到了</a:t>
            </a:r>
            <a:r>
              <a:rPr lang="en-US" altLang="zh-CN" dirty="0">
                <a:latin typeface="方正清刻本悦宋简体" panose="02000000000000000000" pitchFamily="2" charset="-122"/>
                <a:ea typeface="方正清刻本悦宋简体" panose="02000000000000000000" pitchFamily="2" charset="-122"/>
              </a:rPr>
              <a:t>2</a:t>
            </a:r>
            <a:r>
              <a:rPr lang="zh-CN" altLang="en-US" dirty="0">
                <a:latin typeface="方正清刻本悦宋简体" panose="02000000000000000000" pitchFamily="2" charset="-122"/>
                <a:ea typeface="方正清刻本悦宋简体" panose="02000000000000000000" pitchFamily="2" charset="-122"/>
              </a:rPr>
              <a:t>亿。</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en-US" altLang="zh-CN" dirty="0">
                <a:solidFill>
                  <a:srgbClr val="C00000"/>
                </a:solidFill>
                <a:latin typeface="方正清刻本悦宋简体" panose="02000000000000000000" pitchFamily="2" charset="-122"/>
                <a:ea typeface="方正清刻本悦宋简体" panose="02000000000000000000" pitchFamily="2" charset="-122"/>
              </a:rPr>
              <a:t>2022</a:t>
            </a:r>
            <a:r>
              <a:rPr lang="zh-CN" altLang="en-US" dirty="0">
                <a:solidFill>
                  <a:srgbClr val="C00000"/>
                </a:solidFill>
                <a:latin typeface="方正清刻本悦宋简体" panose="02000000000000000000" pitchFamily="2" charset="-122"/>
                <a:ea typeface="方正清刻本悦宋简体" panose="02000000000000000000" pitchFamily="2" charset="-122"/>
              </a:rPr>
              <a:t>年</a:t>
            </a:r>
            <a:r>
              <a:rPr lang="en-US" altLang="zh-CN" dirty="0">
                <a:solidFill>
                  <a:srgbClr val="C00000"/>
                </a:solidFill>
                <a:latin typeface="方正清刻本悦宋简体" panose="02000000000000000000" pitchFamily="2" charset="-122"/>
                <a:ea typeface="方正清刻本悦宋简体" panose="02000000000000000000" pitchFamily="2" charset="-122"/>
              </a:rPr>
              <a:t>5</a:t>
            </a:r>
            <a:r>
              <a:rPr lang="zh-CN" altLang="en-US" dirty="0">
                <a:solidFill>
                  <a:srgbClr val="C00000"/>
                </a:solidFill>
                <a:latin typeface="方正清刻本悦宋简体" panose="02000000000000000000" pitchFamily="2" charset="-122"/>
                <a:ea typeface="方正清刻本悦宋简体" panose="02000000000000000000" pitchFamily="2" charset="-122"/>
              </a:rPr>
              <a:t>月</a:t>
            </a:r>
            <a:r>
              <a:rPr lang="zh-CN" altLang="en-US" dirty="0">
                <a:latin typeface="方正清刻本悦宋简体" panose="02000000000000000000" pitchFamily="2" charset="-122"/>
                <a:ea typeface="方正清刻本悦宋简体" panose="02000000000000000000" pitchFamily="2" charset="-122"/>
              </a:rPr>
              <a:t>，小红书上线</a:t>
            </a:r>
            <a:r>
              <a:rPr lang="en-US" altLang="zh-CN" dirty="0">
                <a:latin typeface="方正清刻本悦宋简体" panose="02000000000000000000" pitchFamily="2" charset="-122"/>
                <a:ea typeface="方正清刻本悦宋简体" panose="02000000000000000000" pitchFamily="2" charset="-122"/>
              </a:rPr>
              <a:t>《</a:t>
            </a:r>
            <a:r>
              <a:rPr lang="zh-CN" altLang="en-US" dirty="0">
                <a:latin typeface="方正清刻本悦宋简体" panose="02000000000000000000" pitchFamily="2" charset="-122"/>
                <a:ea typeface="方正清刻本悦宋简体" panose="02000000000000000000" pitchFamily="2" charset="-122"/>
              </a:rPr>
              <a:t>社区商业公约</a:t>
            </a:r>
            <a:r>
              <a:rPr lang="en-US" altLang="zh-CN" dirty="0">
                <a:latin typeface="方正清刻本悦宋简体" panose="02000000000000000000" pitchFamily="2" charset="-122"/>
                <a:ea typeface="方正清刻本悦宋简体" panose="02000000000000000000" pitchFamily="2" charset="-122"/>
              </a:rPr>
              <a:t>》</a:t>
            </a:r>
            <a:r>
              <a:rPr lang="zh-CN" altLang="en-US" dirty="0">
                <a:latin typeface="方正清刻本悦宋简体" panose="02000000000000000000" pitchFamily="2" charset="-122"/>
                <a:ea typeface="方正清刻本悦宋简体" panose="02000000000000000000" pitchFamily="2" charset="-122"/>
              </a:rPr>
              <a:t>，首次系统地表达了社区的商业规范主张，倡导品牌和商家践行“真诚经营、用心创造”的价值观，开展有创造力的商业活动，实现“商业与社区共生共赢”的成功。</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r>
              <a:rPr lang="en-US" altLang="zh-CN" dirty="0">
                <a:solidFill>
                  <a:srgbClr val="C00000"/>
                </a:solidFill>
                <a:latin typeface="方正清刻本悦宋简体" panose="02000000000000000000" pitchFamily="2" charset="-122"/>
                <a:ea typeface="方正清刻本悦宋简体" panose="02000000000000000000" pitchFamily="2" charset="-122"/>
              </a:rPr>
              <a:t>2023</a:t>
            </a:r>
            <a:r>
              <a:rPr lang="zh-CN" altLang="en-US" dirty="0">
                <a:solidFill>
                  <a:srgbClr val="C00000"/>
                </a:solidFill>
                <a:latin typeface="方正清刻本悦宋简体" panose="02000000000000000000" pitchFamily="2" charset="-122"/>
                <a:ea typeface="方正清刻本悦宋简体" panose="02000000000000000000" pitchFamily="2" charset="-122"/>
              </a:rPr>
              <a:t>年</a:t>
            </a:r>
            <a:r>
              <a:rPr lang="en-US" altLang="zh-CN" dirty="0">
                <a:solidFill>
                  <a:srgbClr val="C00000"/>
                </a:solidFill>
                <a:latin typeface="方正清刻本悦宋简体" panose="02000000000000000000" pitchFamily="2" charset="-122"/>
                <a:ea typeface="方正清刻本悦宋简体" panose="02000000000000000000" pitchFamily="2" charset="-122"/>
              </a:rPr>
              <a:t>2</a:t>
            </a:r>
            <a:r>
              <a:rPr lang="zh-CN" altLang="en-US" dirty="0">
                <a:solidFill>
                  <a:srgbClr val="C00000"/>
                </a:solidFill>
                <a:latin typeface="方正清刻本悦宋简体" panose="02000000000000000000" pitchFamily="2" charset="-122"/>
                <a:ea typeface="方正清刻本悦宋简体" panose="02000000000000000000" pitchFamily="2" charset="-122"/>
              </a:rPr>
              <a:t>月</a:t>
            </a:r>
            <a:r>
              <a:rPr lang="en-US" altLang="zh-CN" dirty="0">
                <a:solidFill>
                  <a:srgbClr val="C00000"/>
                </a:solidFill>
                <a:latin typeface="方正清刻本悦宋简体" panose="02000000000000000000" pitchFamily="2" charset="-122"/>
                <a:ea typeface="方正清刻本悦宋简体" panose="02000000000000000000" pitchFamily="2" charset="-122"/>
              </a:rPr>
              <a:t>7</a:t>
            </a:r>
            <a:r>
              <a:rPr lang="zh-CN" altLang="en-US" dirty="0">
                <a:solidFill>
                  <a:srgbClr val="C00000"/>
                </a:solidFill>
                <a:latin typeface="方正清刻本悦宋简体" panose="02000000000000000000" pitchFamily="2" charset="-122"/>
                <a:ea typeface="方正清刻本悦宋简体" panose="02000000000000000000" pitchFamily="2" charset="-122"/>
              </a:rPr>
              <a:t>日</a:t>
            </a:r>
            <a:r>
              <a:rPr lang="zh-CN" altLang="en-US" dirty="0">
                <a:latin typeface="方正清刻本悦宋简体" panose="02000000000000000000" pitchFamily="2" charset="-122"/>
                <a:ea typeface="方正清刻本悦宋简体" panose="02000000000000000000" pitchFamily="2" charset="-122"/>
              </a:rPr>
              <a:t>，小红书官方宣布，小红书网页版上线。</a:t>
            </a:r>
            <a:endParaRPr lang="zh-CN" altLang="en-US" dirty="0">
              <a:latin typeface="方正清刻本悦宋简体" panose="02000000000000000000" pitchFamily="2" charset="-122"/>
              <a:ea typeface="方正清刻本悦宋简体" panose="02000000000000000000" pitchFamily="2" charset="-122"/>
            </a:endParaRPr>
          </a:p>
          <a:p>
            <a:pPr marL="285750" indent="-285750">
              <a:buFont typeface="Arial" panose="020B0604020202020204" pitchFamily="34" charset="0"/>
              <a:buChar char="•"/>
            </a:pPr>
            <a:endParaRPr lang="zh-CN" altLang="en-US" sz="1100" dirty="0">
              <a:latin typeface="方正清刻本悦宋简体" panose="02000000000000000000" pitchFamily="2" charset="-122"/>
              <a:ea typeface="方正清刻本悦宋简体" panose="020000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3520440" y="745490"/>
            <a:ext cx="4876800" cy="5231130"/>
            <a:chOff x="3943350" y="1138237"/>
            <a:chExt cx="4876800" cy="4643438"/>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6674644" y="1138237"/>
              <a:ext cx="1833563"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6387194" y="712094"/>
            <a:ext cx="1562100" cy="1504950"/>
            <a:chOff x="6810376" y="1104900"/>
            <a:chExt cx="1562100" cy="1504950"/>
          </a:xfrm>
        </p:grpSpPr>
        <p:sp>
          <p:nvSpPr>
            <p:cNvPr id="5" name="矩形 4"/>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6810376" y="1524000"/>
              <a:ext cx="1562100" cy="108585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6463393" y="745431"/>
            <a:ext cx="1400175" cy="369332"/>
          </a:xfrm>
          <a:prstGeom prst="rect">
            <a:avLst/>
          </a:prstGeom>
          <a:noFill/>
        </p:spPr>
        <p:txBody>
          <a:bodyPr wrap="square" rtlCol="0">
            <a:spAutoFit/>
          </a:bodyPr>
          <a:lstStyle/>
          <a:p>
            <a:pPr algn="dist"/>
            <a:r>
              <a:rPr lang="en-US" altLang="zh-CN" dirty="0">
                <a:solidFill>
                  <a:schemeClr val="bg1"/>
                </a:solidFill>
                <a:latin typeface="锐字锐线怒放黑简1.0" panose="02010604000000000000" pitchFamily="2" charset="-122"/>
                <a:ea typeface="锐字锐线怒放黑简1.0" panose="02010604000000000000" pitchFamily="2" charset="-122"/>
              </a:rPr>
              <a:t>2023</a:t>
            </a:r>
            <a:endParaRPr lang="zh-CN" altLang="en-US"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1" name="文本框 10"/>
          <p:cNvSpPr txBox="1"/>
          <p:nvPr/>
        </p:nvSpPr>
        <p:spPr>
          <a:xfrm>
            <a:off x="6406245" y="1184950"/>
            <a:ext cx="1562099" cy="646331"/>
          </a:xfrm>
          <a:prstGeom prst="rect">
            <a:avLst/>
          </a:prstGeom>
          <a:noFill/>
        </p:spPr>
        <p:txBody>
          <a:bodyPr wrap="square" rtlCol="0">
            <a:spAutoFit/>
          </a:bodyPr>
          <a:lstStyle/>
          <a:p>
            <a:r>
              <a:rPr lang="en-US" altLang="zh-CN" sz="3600" b="1" dirty="0">
                <a:solidFill>
                  <a:schemeClr val="bg1"/>
                </a:solidFill>
                <a:latin typeface="锐字锐线怒放黑简1.0" panose="02010604000000000000" pitchFamily="2" charset="-122"/>
                <a:ea typeface="锐字锐线怒放黑简1.0" panose="02010604000000000000" pitchFamily="2" charset="-122"/>
              </a:rPr>
              <a:t>3.09</a:t>
            </a:r>
            <a:endParaRPr lang="zh-CN" altLang="en-US" sz="3600" b="1"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2" name="文本框 11"/>
          <p:cNvSpPr txBox="1"/>
          <p:nvPr/>
        </p:nvSpPr>
        <p:spPr>
          <a:xfrm>
            <a:off x="6452677" y="1764516"/>
            <a:ext cx="1400175" cy="338554"/>
          </a:xfrm>
          <a:prstGeom prst="rect">
            <a:avLst/>
          </a:prstGeom>
          <a:noFill/>
        </p:spPr>
        <p:txBody>
          <a:bodyPr wrap="square" rtlCol="0">
            <a:spAutoFit/>
          </a:bodyPr>
          <a:lstStyle/>
          <a:p>
            <a:pPr algn="dist"/>
            <a:r>
              <a:rPr lang="en-US" altLang="zh-CN" sz="1600" dirty="0">
                <a:solidFill>
                  <a:schemeClr val="bg1"/>
                </a:solidFill>
                <a:latin typeface="锐字锐线怒放黑简1.0" panose="02010604000000000000" pitchFamily="2" charset="-122"/>
                <a:ea typeface="锐字锐线怒放黑简1.0" panose="02010604000000000000" pitchFamily="2" charset="-122"/>
              </a:rPr>
              <a:t>March 09</a:t>
            </a:r>
            <a:endParaRPr lang="zh-CN" altLang="en-US" sz="1600"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3" name="矩形 12"/>
          <p:cNvSpPr/>
          <p:nvPr/>
        </p:nvSpPr>
        <p:spPr>
          <a:xfrm>
            <a:off x="3748768" y="1290271"/>
            <a:ext cx="2483644" cy="954107"/>
          </a:xfrm>
          <a:prstGeom prst="rect">
            <a:avLst/>
          </a:prstGeom>
          <a:ln>
            <a:noFill/>
          </a:ln>
        </p:spPr>
        <p:txBody>
          <a:bodyPr wrap="square">
            <a:spAutoFit/>
          </a:bodyPr>
          <a:lstStyle/>
          <a:p>
            <a:r>
              <a:rPr kumimoji="1" lang="zh-CN" altLang="en-US" sz="2800" spc="-300" dirty="0">
                <a:latin typeface="锐字锐线怒放黑简1.0" panose="02010604000000000000" pitchFamily="2" charset="-122"/>
                <a:ea typeface="锐字锐线怒放黑简1.0" panose="02010604000000000000" pitchFamily="2" charset="-122"/>
              </a:rPr>
              <a:t>软件架构与分析课堂小组汇报</a:t>
            </a:r>
            <a:endParaRPr kumimoji="1" lang="en-US" altLang="zh-CN" sz="2800" spc="-300" dirty="0">
              <a:latin typeface="锐字锐线怒放黑简1.0" panose="02010604000000000000" pitchFamily="2" charset="-122"/>
              <a:ea typeface="锐字锐线怒放黑简1.0" panose="02010604000000000000" pitchFamily="2" charset="-122"/>
            </a:endParaRPr>
          </a:p>
        </p:txBody>
      </p:sp>
      <p:sp>
        <p:nvSpPr>
          <p:cNvPr id="15" name="矩形 14"/>
          <p:cNvSpPr/>
          <p:nvPr/>
        </p:nvSpPr>
        <p:spPr>
          <a:xfrm>
            <a:off x="3767818" y="2284196"/>
            <a:ext cx="4352925" cy="923330"/>
          </a:xfrm>
          <a:prstGeom prst="rect">
            <a:avLst/>
          </a:prstGeom>
        </p:spPr>
        <p:txBody>
          <a:bodyPr wrap="square">
            <a:spAutoFit/>
          </a:bodyPr>
          <a:lstStyle/>
          <a:p>
            <a:pPr algn="dist"/>
            <a:r>
              <a:rPr lang="zh-CN" altLang="en-US" sz="5400" dirty="0">
                <a:solidFill>
                  <a:srgbClr val="C00000"/>
                </a:solidFill>
                <a:latin typeface="锐字锐线怒放黑简1.0" panose="02010604000000000000" pitchFamily="2" charset="-122"/>
                <a:ea typeface="锐字锐线怒放黑简1.0" panose="02010604000000000000" pitchFamily="2" charset="-122"/>
              </a:rPr>
              <a:t>谢谢</a:t>
            </a:r>
            <a:r>
              <a:rPr lang="zh-CN" altLang="en-US" sz="5400" dirty="0">
                <a:latin typeface="锐字锐线怒放黑简1.0" panose="02010604000000000000" pitchFamily="2" charset="-122"/>
                <a:ea typeface="锐字锐线怒放黑简1.0" panose="02010604000000000000" pitchFamily="2" charset="-122"/>
              </a:rPr>
              <a:t>你的观看</a:t>
            </a:r>
            <a:endParaRPr lang="zh-CN" altLang="en-US" sz="5400" dirty="0">
              <a:latin typeface="锐字锐线怒放黑简1.0" panose="02010604000000000000" pitchFamily="2" charset="-122"/>
              <a:ea typeface="锐字锐线怒放黑简1.0" panose="02010604000000000000" pitchFamily="2" charset="-122"/>
            </a:endParaRPr>
          </a:p>
        </p:txBody>
      </p:sp>
      <p:sp>
        <p:nvSpPr>
          <p:cNvPr id="16" name="矩形 15"/>
          <p:cNvSpPr/>
          <p:nvPr/>
        </p:nvSpPr>
        <p:spPr>
          <a:xfrm>
            <a:off x="3853401" y="3206256"/>
            <a:ext cx="4182253" cy="521970"/>
          </a:xfrm>
          <a:prstGeom prst="rect">
            <a:avLst/>
          </a:prstGeom>
        </p:spPr>
        <p:txBody>
          <a:bodyPr wrap="square">
            <a:spAutoFit/>
          </a:bodyPr>
          <a:lstStyle/>
          <a:p>
            <a:pPr algn="dist">
              <a:lnSpc>
                <a:spcPct val="100000"/>
              </a:lnSpc>
            </a:pPr>
            <a:r>
              <a:rPr lang="en-US" altLang="zh-CN" sz="2800" b="1" i="0" dirty="0">
                <a:solidFill>
                  <a:srgbClr val="252726"/>
                </a:solidFill>
                <a:effectLst/>
                <a:latin typeface="Bahnschrift Condensed" panose="020B0502040204020203" pitchFamily="34" charset="0"/>
                <a:ea typeface="锐字锐线怒放黑简1.0" panose="02010604000000000000" pitchFamily="2" charset="-122"/>
              </a:rPr>
              <a:t>THANKS FOR WATCHING</a:t>
            </a:r>
            <a:endParaRPr lang="en-US" altLang="zh-CN" sz="2800" b="1" i="0" dirty="0">
              <a:solidFill>
                <a:srgbClr val="252726"/>
              </a:solidFill>
              <a:effectLst/>
              <a:latin typeface="Bahnschrift Condensed" panose="020B0502040204020203" pitchFamily="34" charset="0"/>
              <a:ea typeface="锐字锐线怒放黑简1.0" panose="02010604000000000000" pitchFamily="2" charset="-122"/>
            </a:endParaRPr>
          </a:p>
        </p:txBody>
      </p:sp>
      <p:cxnSp>
        <p:nvCxnSpPr>
          <p:cNvPr id="18" name="直接连接符 17"/>
          <p:cNvCxnSpPr/>
          <p:nvPr/>
        </p:nvCxnSpPr>
        <p:spPr>
          <a:xfrm>
            <a:off x="3939268" y="3869377"/>
            <a:ext cx="4010026"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3939268" y="5620234"/>
            <a:ext cx="4010026"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4302870" y="3977282"/>
            <a:ext cx="3148694" cy="1569660"/>
          </a:xfrm>
          <a:prstGeom prst="rect">
            <a:avLst/>
          </a:prstGeom>
          <a:noFill/>
        </p:spPr>
        <p:txBody>
          <a:bodyPr wrap="square" rtlCol="0">
            <a:spAutoFit/>
          </a:bodyPr>
          <a:lstStyle/>
          <a:p>
            <a:pPr algn="ctr"/>
            <a:r>
              <a:rPr lang="zh-CN" altLang="zh-CN" sz="1600" dirty="0">
                <a:latin typeface="锐字锐线怒放黑简1.0" panose="02010604000000000000" pitchFamily="2" charset="-122"/>
                <a:ea typeface="锐字锐线怒放黑简1.0" panose="02010604000000000000" pitchFamily="2" charset="-122"/>
              </a:rPr>
              <a:t>汇报人：王若澜</a:t>
            </a:r>
            <a:endParaRPr lang="zh-CN" altLang="zh-CN" sz="1600" dirty="0">
              <a:latin typeface="锐字锐线怒放黑简1.0" panose="02010604000000000000" pitchFamily="2" charset="-122"/>
              <a:ea typeface="锐字锐线怒放黑简1.0" panose="02010604000000000000" pitchFamily="2" charset="-122"/>
            </a:endParaRPr>
          </a:p>
          <a:p>
            <a:pPr algn="ctr"/>
            <a:r>
              <a:rPr lang="zh-CN" altLang="en-US" sz="1600" dirty="0">
                <a:latin typeface="锐字锐线怒放黑简1.0" panose="02010604000000000000" pitchFamily="2" charset="-122"/>
                <a:ea typeface="锐字锐线怒放黑简1.0" panose="02010604000000000000" pitchFamily="2" charset="-122"/>
              </a:rPr>
              <a:t>架构材料搜集：金凤 王思瑶</a:t>
            </a:r>
            <a:endParaRPr lang="en-US" altLang="zh-CN" sz="1600" dirty="0">
              <a:latin typeface="锐字锐线怒放黑简1.0" panose="02010604000000000000" pitchFamily="2" charset="-122"/>
              <a:ea typeface="锐字锐线怒放黑简1.0" panose="02010604000000000000" pitchFamily="2" charset="-122"/>
            </a:endParaRPr>
          </a:p>
          <a:p>
            <a:pPr algn="ctr"/>
            <a:r>
              <a:rPr lang="zh-CN" altLang="en-US" sz="1600" dirty="0">
                <a:latin typeface="锐字锐线怒放黑简1.0" panose="02010604000000000000" pitchFamily="2" charset="-122"/>
                <a:ea typeface="锐字锐线怒放黑简1.0" panose="02010604000000000000" pitchFamily="2" charset="-122"/>
              </a:rPr>
              <a:t>架构材料整理：林之韵</a:t>
            </a:r>
            <a:endParaRPr lang="en-US" altLang="zh-CN" sz="1600" dirty="0">
              <a:latin typeface="锐字锐线怒放黑简1.0" panose="02010604000000000000" pitchFamily="2" charset="-122"/>
              <a:ea typeface="锐字锐线怒放黑简1.0" panose="02010604000000000000" pitchFamily="2" charset="-122"/>
            </a:endParaRPr>
          </a:p>
          <a:p>
            <a:pPr algn="ctr"/>
            <a:r>
              <a:rPr lang="zh-CN" altLang="en-US" sz="1600" dirty="0">
                <a:latin typeface="锐字锐线怒放黑简1.0" panose="02010604000000000000" pitchFamily="2" charset="-122"/>
                <a:ea typeface="锐字锐线怒放黑简1.0" panose="02010604000000000000" pitchFamily="2" charset="-122"/>
              </a:rPr>
              <a:t>历史材料搜集：林文琦</a:t>
            </a:r>
            <a:endParaRPr lang="en-US" altLang="zh-CN" sz="1600" dirty="0">
              <a:latin typeface="锐字锐线怒放黑简1.0" panose="02010604000000000000" pitchFamily="2" charset="-122"/>
              <a:ea typeface="锐字锐线怒放黑简1.0" panose="02010604000000000000" pitchFamily="2" charset="-122"/>
            </a:endParaRPr>
          </a:p>
          <a:p>
            <a:pPr algn="ctr"/>
            <a:r>
              <a:rPr lang="zh-CN" altLang="en-US" sz="1600" dirty="0">
                <a:latin typeface="锐字锐线怒放黑简1.0" panose="02010604000000000000" pitchFamily="2" charset="-122"/>
                <a:ea typeface="锐字锐线怒放黑简1.0" panose="02010604000000000000" pitchFamily="2" charset="-122"/>
              </a:rPr>
              <a:t>历史材料整理：冯思佳</a:t>
            </a:r>
            <a:endParaRPr lang="en-US" altLang="zh-CN" sz="1600" dirty="0">
              <a:latin typeface="锐字锐线怒放黑简1.0" panose="02010604000000000000" pitchFamily="2" charset="-122"/>
              <a:ea typeface="锐字锐线怒放黑简1.0" panose="02010604000000000000" pitchFamily="2" charset="-122"/>
            </a:endParaRPr>
          </a:p>
          <a:p>
            <a:pPr algn="ctr"/>
            <a:r>
              <a:rPr lang="en-US" altLang="zh-CN" sz="1600" dirty="0">
                <a:latin typeface="锐字锐线怒放黑简1.0" panose="02010604000000000000" pitchFamily="2" charset="-122"/>
                <a:ea typeface="锐字锐线怒放黑简1.0" panose="02010604000000000000" pitchFamily="2" charset="-122"/>
              </a:rPr>
              <a:t>PPT</a:t>
            </a:r>
            <a:r>
              <a:rPr lang="zh-CN" altLang="en-US" sz="1600" dirty="0">
                <a:latin typeface="锐字锐线怒放黑简1.0" panose="02010604000000000000" pitchFamily="2" charset="-122"/>
                <a:ea typeface="锐字锐线怒放黑简1.0" panose="02010604000000000000" pitchFamily="2" charset="-122"/>
              </a:rPr>
              <a:t>制作：李宗莲 林之韵</a:t>
            </a:r>
            <a:endParaRPr lang="en-US" altLang="zh-CN" sz="1600" dirty="0">
              <a:latin typeface="锐字锐线怒放黑简1.0" panose="02010604000000000000" pitchFamily="2" charset="-122"/>
              <a:ea typeface="锐字锐线怒放黑简1.0" panose="02010604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矩形 48"/>
          <p:cNvSpPr/>
          <p:nvPr/>
        </p:nvSpPr>
        <p:spPr>
          <a:xfrm>
            <a:off x="1239057" y="1226003"/>
            <a:ext cx="3001757" cy="707886"/>
          </a:xfrm>
          <a:prstGeom prst="rect">
            <a:avLst/>
          </a:prstGeom>
        </p:spPr>
        <p:txBody>
          <a:bodyPr wrap="square">
            <a:spAutoFit/>
          </a:bodyPr>
          <a:lstStyle/>
          <a:p>
            <a:r>
              <a:rPr lang="zh-CN" altLang="en-US" sz="4000" dirty="0">
                <a:solidFill>
                  <a:srgbClr val="C00000"/>
                </a:solidFill>
                <a:latin typeface="锐字锐线怒放黑简1.0" panose="02010604000000000000" pitchFamily="2" charset="-122"/>
                <a:ea typeface="锐字锐线怒放黑简1.0" panose="02010604000000000000" pitchFamily="2" charset="-122"/>
              </a:rPr>
              <a:t>小红书简介</a:t>
            </a:r>
            <a:endParaRPr lang="zh-CN" altLang="en-US" sz="4000" dirty="0">
              <a:solidFill>
                <a:srgbClr val="C00000"/>
              </a:solidFill>
              <a:latin typeface="锐字锐线怒放黑简1.0" panose="02010604000000000000" pitchFamily="2" charset="-122"/>
              <a:ea typeface="锐字锐线怒放黑简1.0" panose="02010604000000000000" pitchFamily="2" charset="-122"/>
            </a:endParaRPr>
          </a:p>
        </p:txBody>
      </p:sp>
      <p:grpSp>
        <p:nvGrpSpPr>
          <p:cNvPr id="2" name="组合 1"/>
          <p:cNvGrpSpPr/>
          <p:nvPr/>
        </p:nvGrpSpPr>
        <p:grpSpPr>
          <a:xfrm>
            <a:off x="9382126" y="3335"/>
            <a:ext cx="1562100" cy="1244440"/>
            <a:chOff x="6810376" y="1104900"/>
            <a:chExt cx="1562100" cy="1244440"/>
          </a:xfrm>
        </p:grpSpPr>
        <p:sp>
          <p:nvSpPr>
            <p:cNvPr id="3" name="矩形 2"/>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p:cNvSpPr txBox="1"/>
          <p:nvPr/>
        </p:nvSpPr>
        <p:spPr>
          <a:xfrm>
            <a:off x="9484360" y="59690"/>
            <a:ext cx="1426845" cy="306705"/>
          </a:xfrm>
          <a:prstGeom prst="rect">
            <a:avLst/>
          </a:prstGeom>
          <a:noFill/>
        </p:spPr>
        <p:txBody>
          <a:bodyPr wrap="square" rtlCol="0">
            <a:spAutoFit/>
          </a:bodyPr>
          <a:lstStyle/>
          <a:p>
            <a:pPr algn="ctr"/>
            <a:r>
              <a:rPr lang="en-US" altLang="zh-CN" sz="1400" dirty="0">
                <a:solidFill>
                  <a:schemeClr val="bg1"/>
                </a:solidFill>
                <a:latin typeface="Bahnschrift Condensed" panose="020B0502040204020203" pitchFamily="34" charset="0"/>
              </a:rPr>
              <a:t>INTRODUCTION</a:t>
            </a:r>
            <a:endParaRPr lang="en-US" altLang="zh-CN" sz="1400" dirty="0">
              <a:solidFill>
                <a:schemeClr val="bg1"/>
              </a:solidFill>
              <a:latin typeface="Bahnschrift Condensed" panose="020B0502040204020203" pitchFamily="34" charset="0"/>
            </a:endParaRPr>
          </a:p>
        </p:txBody>
      </p:sp>
      <p:sp>
        <p:nvSpPr>
          <p:cNvPr id="9" name="文本框 8"/>
          <p:cNvSpPr txBox="1"/>
          <p:nvPr/>
        </p:nvSpPr>
        <p:spPr>
          <a:xfrm>
            <a:off x="9484092" y="611624"/>
            <a:ext cx="1400175" cy="369332"/>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小红书简介</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2" name="文本框 11"/>
          <p:cNvSpPr txBox="1"/>
          <p:nvPr/>
        </p:nvSpPr>
        <p:spPr>
          <a:xfrm>
            <a:off x="1217309" y="2235734"/>
            <a:ext cx="4206315" cy="3139321"/>
          </a:xfrm>
          <a:prstGeom prst="rect">
            <a:avLst/>
          </a:prstGeom>
          <a:noFill/>
        </p:spPr>
        <p:txBody>
          <a:bodyPr wrap="square">
            <a:spAutoFit/>
          </a:bodyPr>
          <a:lstStyle/>
          <a:p>
            <a:r>
              <a:rPr lang="zh-CN" altLang="en-US" sz="1800" dirty="0">
                <a:latin typeface="方正清刻本悦宋简体" panose="02000000000000000000" pitchFamily="2" charset="-122"/>
                <a:ea typeface="方正清刻本悦宋简体" panose="02000000000000000000" pitchFamily="2" charset="-122"/>
              </a:rPr>
              <a:t>        小红书是行吟信息科技(上海)</a:t>
            </a:r>
            <a:r>
              <a:rPr lang="zh-CN" altLang="en-US" dirty="0">
                <a:latin typeface="方正清刻本悦宋简体" panose="02000000000000000000" pitchFamily="2" charset="-122"/>
                <a:ea typeface="方正清刻本悦宋简体" panose="02000000000000000000" pitchFamily="2" charset="-122"/>
              </a:rPr>
              <a:t>有限公司于2013年6月推出的一款生活方式分享平台，创始人为毛文超和瞿芳。</a:t>
            </a:r>
            <a:endParaRPr lang="en-US" altLang="zh-CN" dirty="0">
              <a:latin typeface="方正清刻本悦宋简体" panose="02000000000000000000" pitchFamily="2" charset="-122"/>
              <a:ea typeface="方正清刻本悦宋简体" panose="02000000000000000000" pitchFamily="2" charset="-122"/>
            </a:endParaRPr>
          </a:p>
          <a:p>
            <a:r>
              <a:rPr lang="zh-CN" altLang="en-US" dirty="0">
                <a:latin typeface="方正清刻本悦宋简体" panose="02000000000000000000" pitchFamily="2" charset="-122"/>
                <a:ea typeface="方正清刻本悦宋简体" panose="02000000000000000000" pitchFamily="2" charset="-122"/>
              </a:rPr>
              <a:t>        小红书社区里内容包含美妆、个护、运动、旅游、家居、酒店、餐馆的信息分享，触及消费经验和生活方式的众多方面，曾位列《苏州高新区·2020胡润全球独角兽榜》第58位。</a:t>
            </a:r>
            <a:endParaRPr lang="zh-CN" altLang="en-US" dirty="0">
              <a:latin typeface="方正清刻本悦宋简体" panose="02000000000000000000" pitchFamily="2" charset="-122"/>
              <a:ea typeface="方正清刻本悦宋简体" panose="02000000000000000000" pitchFamily="2" charset="-122"/>
            </a:endParaRPr>
          </a:p>
          <a:p>
            <a:r>
              <a:rPr lang="zh-CN" altLang="en-US" dirty="0">
                <a:latin typeface="方正清刻本悦宋简体" panose="02000000000000000000" pitchFamily="2" charset="-122"/>
                <a:ea typeface="方正清刻本悦宋简体" panose="02000000000000000000" pitchFamily="2" charset="-122"/>
              </a:rPr>
              <a:t>        2023年2月7日，小红书官方宣布，小红书网页版上线。</a:t>
            </a:r>
            <a:endParaRPr lang="en-US" altLang="zh-CN" dirty="0">
              <a:latin typeface="方正清刻本悦宋简体" panose="02000000000000000000" pitchFamily="2" charset="-122"/>
              <a:ea typeface="方正清刻本悦宋简体" panose="02000000000000000000" pitchFamily="2" charset="-122"/>
            </a:endParaRPr>
          </a:p>
          <a:p>
            <a:endParaRPr lang="zh-CN" altLang="en-US" sz="1800" dirty="0">
              <a:latin typeface="方正清刻本悦宋简体" panose="02000000000000000000" pitchFamily="2" charset="-122"/>
              <a:ea typeface="方正清刻本悦宋简体" panose="02000000000000000000" pitchFamily="2" charset="-122"/>
            </a:endParaRPr>
          </a:p>
        </p:txBody>
      </p:sp>
      <p:sp>
        <p:nvSpPr>
          <p:cNvPr id="16" name="矩形 15"/>
          <p:cNvSpPr/>
          <p:nvPr/>
        </p:nvSpPr>
        <p:spPr>
          <a:xfrm>
            <a:off x="5846667" y="2149930"/>
            <a:ext cx="4918075" cy="3350362"/>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descr="GIF 2023-3-9 0-10-11"/>
          <p:cNvPicPr>
            <a:picLocks noChangeAspect="1"/>
          </p:cNvPicPr>
          <p:nvPr/>
        </p:nvPicPr>
        <p:blipFill>
          <a:blip r:embed="rId1"/>
          <a:stretch>
            <a:fillRect/>
          </a:stretch>
        </p:blipFill>
        <p:spPr>
          <a:xfrm>
            <a:off x="6056616" y="1805302"/>
            <a:ext cx="4918075" cy="3477260"/>
          </a:xfrm>
          <a:prstGeom prst="rect">
            <a:avLst/>
          </a:prstGeom>
          <a:effectLst>
            <a:softEdge rad="0"/>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9382126" y="3335"/>
            <a:ext cx="1562100" cy="1244440"/>
            <a:chOff x="6810376" y="1104900"/>
            <a:chExt cx="1562100" cy="1244440"/>
          </a:xfrm>
        </p:grpSpPr>
        <p:sp>
          <p:nvSpPr>
            <p:cNvPr id="40" name="矩形 39"/>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文本框 9"/>
          <p:cNvSpPr txBox="1"/>
          <p:nvPr/>
        </p:nvSpPr>
        <p:spPr>
          <a:xfrm>
            <a:off x="9458325" y="74772"/>
            <a:ext cx="1400175" cy="275590"/>
          </a:xfrm>
          <a:prstGeom prst="rect">
            <a:avLst/>
          </a:prstGeom>
          <a:noFill/>
        </p:spPr>
        <p:txBody>
          <a:bodyPr wrap="square" rtlCol="0">
            <a:spAutoFit/>
          </a:bodyPr>
          <a:lstStyle/>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
        <p:nvSpPr>
          <p:cNvPr id="38" name="文本框 37"/>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46" name="文本框 45"/>
          <p:cNvSpPr txBox="1"/>
          <p:nvPr/>
        </p:nvSpPr>
        <p:spPr>
          <a:xfrm>
            <a:off x="1510887" y="2679718"/>
            <a:ext cx="4400055" cy="2725105"/>
          </a:xfrm>
          <a:prstGeom prst="rect">
            <a:avLst/>
          </a:prstGeom>
          <a:noFill/>
        </p:spPr>
        <p:txBody>
          <a:bodyPr wrap="square" rtlCol="0">
            <a:spAutoFit/>
            <a:scene3d>
              <a:camera prst="orthographicFront"/>
              <a:lightRig rig="threePt" dir="t"/>
            </a:scene3d>
            <a:sp3d contourW="12700"/>
          </a:bodyPr>
          <a:lstStyle/>
          <a:p>
            <a:pPr indent="720090" algn="just">
              <a:lnSpc>
                <a:spcPct val="120000"/>
              </a:lnSpc>
            </a:pPr>
            <a:r>
              <a:rPr lang="zh-CN" altLang="en-US" dirty="0">
                <a:latin typeface="方正清刻本悦宋简体" panose="02000000000000000000" pitchFamily="2" charset="-122"/>
                <a:ea typeface="方正清刻本悦宋简体" panose="02000000000000000000" pitchFamily="2" charset="-122"/>
              </a:rPr>
              <a:t>“内容社区”已经成为小红书最被外界认可的“标签”。作为一家互联网公司，支撑起社区运营、有着很多员工的技术团队更是不可被忽视的存在。</a:t>
            </a:r>
            <a:endParaRPr lang="en-US" altLang="zh-CN" dirty="0">
              <a:latin typeface="方正清刻本悦宋简体" panose="02000000000000000000" pitchFamily="2" charset="-122"/>
              <a:ea typeface="方正清刻本悦宋简体" panose="02000000000000000000" pitchFamily="2" charset="-122"/>
            </a:endParaRPr>
          </a:p>
          <a:p>
            <a:pPr indent="720090">
              <a:lnSpc>
                <a:spcPct val="120000"/>
              </a:lnSpc>
            </a:pPr>
            <a:r>
              <a:rPr lang="zh-CN" altLang="en-US" dirty="0">
                <a:latin typeface="方正清刻本悦宋简体" panose="02000000000000000000" pitchFamily="2" charset="-122"/>
                <a:ea typeface="方正清刻本悦宋简体" panose="02000000000000000000" pitchFamily="2" charset="-122"/>
              </a:rPr>
              <a:t>小红书的技术团队又细分为</a:t>
            </a:r>
            <a:r>
              <a:rPr lang="zh-CN" altLang="en-US" b="1" dirty="0">
                <a:solidFill>
                  <a:srgbClr val="C00000"/>
                </a:solidFill>
                <a:latin typeface="方正清刻本悦宋 简 B" panose="02000800000000000000" pitchFamily="2" charset="-122"/>
                <a:ea typeface="方正清刻本悦宋 简 B" panose="02000800000000000000" pitchFamily="2" charset="-122"/>
              </a:rPr>
              <a:t>后端基础架构、SRE</a:t>
            </a:r>
            <a:r>
              <a:rPr lang="zh-CN" altLang="en-US" b="1" dirty="0">
                <a:solidFill>
                  <a:srgbClr val="C00000"/>
                </a:solidFill>
                <a:latin typeface="方正清刻本悦宋 简 B" panose="02000800000000000000" pitchFamily="2" charset="-122"/>
                <a:ea typeface="方正清刻本悦宋 简 B" panose="02000800000000000000" pitchFamily="2" charset="-122"/>
                <a:sym typeface="+mn-ea"/>
              </a:rPr>
              <a:t>（</a:t>
            </a:r>
            <a:r>
              <a:rPr lang="zh-CN" altLang="en-US" sz="1600" b="1" dirty="0">
                <a:solidFill>
                  <a:srgbClr val="C00000"/>
                </a:solidFill>
                <a:latin typeface="方正清刻本悦宋 简 B" panose="02000800000000000000" pitchFamily="2" charset="-122"/>
                <a:ea typeface="方正清刻本悦宋 简 B" panose="02000800000000000000" pitchFamily="2" charset="-122"/>
                <a:sym typeface="+mn-ea"/>
              </a:rPr>
              <a:t>Site Reliability Engineer ，</a:t>
            </a:r>
            <a:r>
              <a:rPr lang="zh-CN" altLang="en-US" sz="1600" dirty="0">
                <a:solidFill>
                  <a:srgbClr val="C00000"/>
                </a:solidFill>
                <a:latin typeface="方正清刻本悦宋 简 B" panose="02000800000000000000" pitchFamily="2" charset="-122"/>
                <a:ea typeface="方正清刻本悦宋 简 B" panose="02000800000000000000" pitchFamily="2" charset="-122"/>
                <a:sym typeface="+mn-ea"/>
              </a:rPr>
              <a:t>网站可靠性工程师</a:t>
            </a:r>
            <a:r>
              <a:rPr lang="zh-CN" altLang="en-US" dirty="0">
                <a:solidFill>
                  <a:srgbClr val="C00000"/>
                </a:solidFill>
                <a:latin typeface="方正清刻本悦宋 简 B" panose="02000800000000000000" pitchFamily="2" charset="-122"/>
                <a:ea typeface="方正清刻本悦宋 简 B" panose="02000800000000000000" pitchFamily="2" charset="-122"/>
                <a:sym typeface="+mn-ea"/>
              </a:rPr>
              <a:t>)</a:t>
            </a:r>
            <a:r>
              <a:rPr lang="zh-CN" altLang="en-US" b="1" dirty="0">
                <a:solidFill>
                  <a:srgbClr val="C00000"/>
                </a:solidFill>
                <a:latin typeface="方正清刻本悦宋 简 B" panose="02000800000000000000" pitchFamily="2" charset="-122"/>
                <a:ea typeface="方正清刻本悦宋 简 B" panose="02000800000000000000" pitchFamily="2" charset="-122"/>
              </a:rPr>
              <a:t>、大数据、AI 算法、端技术、音视频技术和安全技术等团队</a:t>
            </a:r>
            <a:r>
              <a:rPr lang="zh-CN" altLang="en-US" dirty="0">
                <a:solidFill>
                  <a:srgbClr val="C00000"/>
                </a:solidFill>
                <a:latin typeface="方正清刻本悦宋 简 B" panose="02000800000000000000" pitchFamily="2" charset="-122"/>
                <a:ea typeface="方正清刻本悦宋 简 B" panose="02000800000000000000" pitchFamily="2" charset="-122"/>
              </a:rPr>
              <a:t>。</a:t>
            </a:r>
            <a:endParaRPr lang="en-US" altLang="zh-CN" sz="1400" dirty="0">
              <a:solidFill>
                <a:schemeClr val="tx1">
                  <a:lumMod val="85000"/>
                  <a:lumOff val="15000"/>
                </a:schemeClr>
              </a:solidFill>
              <a:latin typeface="Bahnschrift SemiLight" panose="020B0502040204020203" pitchFamily="34" charset="0"/>
              <a:ea typeface="+mj-ea"/>
            </a:endParaRPr>
          </a:p>
        </p:txBody>
      </p:sp>
      <p:sp>
        <p:nvSpPr>
          <p:cNvPr id="49" name="矩形 48"/>
          <p:cNvSpPr/>
          <p:nvPr/>
        </p:nvSpPr>
        <p:spPr>
          <a:xfrm>
            <a:off x="1333501" y="1119455"/>
            <a:ext cx="4208522" cy="769441"/>
          </a:xfrm>
          <a:prstGeom prst="rect">
            <a:avLst/>
          </a:prstGeom>
        </p:spPr>
        <p:txBody>
          <a:bodyPr wrap="square">
            <a:spAutoFit/>
          </a:bodyPr>
          <a:lstStyle/>
          <a:p>
            <a:r>
              <a:rPr lang="zh-CN" altLang="en-US" sz="4400" dirty="0">
                <a:solidFill>
                  <a:srgbClr val="C00000"/>
                </a:solidFill>
                <a:latin typeface="锐字锐线怒放黑简1.0" panose="02010604000000000000" pitchFamily="2" charset="-122"/>
                <a:ea typeface="锐字锐线怒放黑简1.0" panose="02010604000000000000" pitchFamily="2" charset="-122"/>
              </a:rPr>
              <a:t>小红书软件架构</a:t>
            </a:r>
            <a:endParaRPr lang="zh-CN" altLang="en-US" sz="4400" dirty="0">
              <a:solidFill>
                <a:srgbClr val="C00000"/>
              </a:solidFill>
              <a:latin typeface="锐字锐线怒放黑简1.0" panose="02010604000000000000" pitchFamily="2" charset="-122"/>
              <a:ea typeface="锐字锐线怒放黑简1.0" panose="02010604000000000000" pitchFamily="2" charset="-122"/>
            </a:endParaRPr>
          </a:p>
        </p:txBody>
      </p:sp>
      <p:sp>
        <p:nvSpPr>
          <p:cNvPr id="50" name="矩形 49"/>
          <p:cNvSpPr/>
          <p:nvPr/>
        </p:nvSpPr>
        <p:spPr>
          <a:xfrm>
            <a:off x="1384521" y="1966132"/>
            <a:ext cx="5346255" cy="523220"/>
          </a:xfrm>
          <a:prstGeom prst="rect">
            <a:avLst/>
          </a:prstGeom>
        </p:spPr>
        <p:txBody>
          <a:bodyPr wrap="square">
            <a:spAutoFit/>
          </a:bodyPr>
          <a:lstStyle/>
          <a:p>
            <a:pPr algn="dist"/>
            <a:r>
              <a:rPr lang="zh-CN" altLang="en-US" sz="2800" dirty="0">
                <a:solidFill>
                  <a:schemeClr val="tx1">
                    <a:lumMod val="50000"/>
                    <a:lumOff val="50000"/>
                  </a:schemeClr>
                </a:solidFill>
                <a:latin typeface="锐字锐线怒放黑简1.0" panose="02010604000000000000" pitchFamily="2" charset="-122"/>
                <a:ea typeface="锐字锐线怒放黑简1.0" panose="02010604000000000000" pitchFamily="2" charset="-122"/>
                <a:sym typeface="+mn-ea"/>
              </a:rPr>
              <a:t>云原生架构，并向多云架构转型</a:t>
            </a:r>
            <a:endParaRPr lang="zh-CN" altLang="en-US" sz="2800" dirty="0">
              <a:latin typeface="锐字锐线怒放黑简1.0" panose="02010604000000000000" pitchFamily="2" charset="-122"/>
              <a:ea typeface="锐字锐线怒放黑简1.0" panose="02010604000000000000" pitchFamily="2" charset="-122"/>
            </a:endParaRPr>
          </a:p>
        </p:txBody>
      </p:sp>
      <p:sp>
        <p:nvSpPr>
          <p:cNvPr id="3" name="文本框 2"/>
          <p:cNvSpPr txBox="1"/>
          <p:nvPr/>
        </p:nvSpPr>
        <p:spPr>
          <a:xfrm>
            <a:off x="6281060" y="2679718"/>
            <a:ext cx="4400053" cy="2393604"/>
          </a:xfrm>
          <a:prstGeom prst="rect">
            <a:avLst/>
          </a:prstGeom>
          <a:noFill/>
        </p:spPr>
        <p:txBody>
          <a:bodyPr wrap="square">
            <a:spAutoFit/>
          </a:bodyPr>
          <a:lstStyle/>
          <a:p>
            <a:pPr indent="720090">
              <a:lnSpc>
                <a:spcPct val="120000"/>
              </a:lnSpc>
            </a:pPr>
            <a:r>
              <a:rPr lang="zh-CN" altLang="en-US" dirty="0">
                <a:latin typeface="方正清刻本悦宋简体" panose="02000000000000000000" pitchFamily="2" charset="-122"/>
                <a:ea typeface="方正清刻本悦宋简体" panose="02000000000000000000" pitchFamily="2" charset="-122"/>
              </a:rPr>
              <a:t>其中业务技术团队直接承接业务需求，帮助业务快速奔跑；中台技术团队则侧重更基础和长远的技术研发，并将新技术融合进业务当中。</a:t>
            </a:r>
            <a:endParaRPr lang="zh-CN" altLang="en-US" dirty="0">
              <a:latin typeface="方正清刻本悦宋简体" panose="02000000000000000000" pitchFamily="2" charset="-122"/>
              <a:ea typeface="方正清刻本悦宋简体" panose="02000000000000000000" pitchFamily="2" charset="-122"/>
            </a:endParaRPr>
          </a:p>
          <a:p>
            <a:pPr indent="720090">
              <a:lnSpc>
                <a:spcPct val="120000"/>
              </a:lnSpc>
            </a:pPr>
            <a:r>
              <a:rPr lang="zh-CN" altLang="en-US" dirty="0">
                <a:latin typeface="方正清刻本悦宋简体" panose="02000000000000000000" pitchFamily="2" charset="-122"/>
                <a:ea typeface="方正清刻本悦宋简体" panose="02000000000000000000" pitchFamily="2" charset="-122"/>
              </a:rPr>
              <a:t>小红书技术团队的多年努力，造就了当前小红书“土生土长”的</a:t>
            </a:r>
            <a:r>
              <a:rPr lang="zh-CN" altLang="en-US" b="1" dirty="0">
                <a:solidFill>
                  <a:srgbClr val="C00000"/>
                </a:solidFill>
                <a:latin typeface="方正清刻本悦宋 简 B" panose="02000800000000000000" pitchFamily="2" charset="-122"/>
                <a:ea typeface="方正清刻本悦宋 简 B" panose="02000800000000000000" pitchFamily="2" charset="-122"/>
              </a:rPr>
              <a:t>云原生架构</a:t>
            </a:r>
            <a:r>
              <a:rPr lang="zh-CN" altLang="en-US" dirty="0">
                <a:solidFill>
                  <a:srgbClr val="C00000"/>
                </a:solidFill>
                <a:latin typeface="方正清刻本悦宋 简 B" panose="02000800000000000000" pitchFamily="2" charset="-122"/>
                <a:ea typeface="方正清刻本悦宋 简 B" panose="02000800000000000000" pitchFamily="2" charset="-122"/>
              </a:rPr>
              <a:t>和更为先进的</a:t>
            </a:r>
            <a:r>
              <a:rPr lang="zh-CN" altLang="en-US" b="1" dirty="0">
                <a:solidFill>
                  <a:srgbClr val="C00000"/>
                </a:solidFill>
                <a:latin typeface="方正清刻本悦宋 简 B" panose="02000800000000000000" pitchFamily="2" charset="-122"/>
                <a:ea typeface="方正清刻本悦宋 简 B" panose="02000800000000000000" pitchFamily="2" charset="-122"/>
              </a:rPr>
              <a:t>多样化内容分发算法</a:t>
            </a:r>
            <a:r>
              <a:rPr lang="zh-CN" altLang="en-US" dirty="0">
                <a:latin typeface="方正清刻本悦宋简体" panose="02000000000000000000" pitchFamily="2" charset="-122"/>
                <a:ea typeface="方正清刻本悦宋简体" panose="02000000000000000000" pitchFamily="2" charset="-122"/>
              </a:rPr>
              <a:t>。</a:t>
            </a:r>
            <a:endParaRPr lang="zh-CN" altLang="en-US" dirty="0">
              <a:latin typeface="方正清刻本悦宋简体" panose="02000000000000000000" pitchFamily="2" charset="-122"/>
              <a:ea typeface="方正清刻本悦宋简体" panose="02000000000000000000" pitchFamily="2"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图片 1"/>
          <p:cNvPicPr/>
          <p:nvPr/>
        </p:nvPicPr>
        <p:blipFill>
          <a:blip r:embed="rId1"/>
          <a:srcRect l="11606" r="26773"/>
          <a:stretch>
            <a:fillRect/>
          </a:stretch>
        </p:blipFill>
        <p:spPr>
          <a:xfrm>
            <a:off x="846930" y="916940"/>
            <a:ext cx="3485515" cy="5024120"/>
          </a:xfrm>
          <a:prstGeom prst="rect">
            <a:avLst/>
          </a:prstGeom>
          <a:effectLst>
            <a:outerShdw blurRad="50800" dist="38100" dir="2700000" algn="tl" rotWithShape="0">
              <a:prstClr val="black">
                <a:alpha val="40000"/>
              </a:prstClr>
            </a:outerShdw>
          </a:effectLst>
        </p:spPr>
      </p:pic>
      <p:sp>
        <p:nvSpPr>
          <p:cNvPr id="3" name="文本框 2"/>
          <p:cNvSpPr txBox="1"/>
          <p:nvPr/>
        </p:nvSpPr>
        <p:spPr>
          <a:xfrm>
            <a:off x="4950681" y="2422156"/>
            <a:ext cx="6394389" cy="3153427"/>
          </a:xfrm>
          <a:prstGeom prst="rect">
            <a:avLst/>
          </a:prstGeom>
          <a:noFill/>
        </p:spPr>
        <p:txBody>
          <a:bodyPr wrap="square" rtlCol="0">
            <a:spAutoFit/>
            <a:scene3d>
              <a:camera prst="orthographicFront"/>
              <a:lightRig rig="threePt" dir="t"/>
            </a:scene3d>
            <a:sp3d contourW="12700"/>
          </a:bodyPr>
          <a:lstStyle/>
          <a:p>
            <a:pPr indent="457200">
              <a:lnSpc>
                <a:spcPct val="120000"/>
              </a:lnSpc>
            </a:pPr>
            <a:r>
              <a:rPr lang="zh-CN" altLang="en-US" sz="2400" dirty="0">
                <a:latin typeface="锐字锐线怒放黑简1.0" panose="02010604000000000000" pitchFamily="2" charset="-122"/>
                <a:ea typeface="锐字锐线怒放黑简1.0" panose="02010604000000000000" pitchFamily="2" charset="-122"/>
              </a:rPr>
              <a:t>一个</a:t>
            </a:r>
            <a:r>
              <a:rPr lang="zh-CN" altLang="en-US" sz="2400" dirty="0">
                <a:solidFill>
                  <a:srgbClr val="C00000"/>
                </a:solidFill>
                <a:latin typeface="锐字锐线怒放黑简1.0" panose="02010604000000000000" pitchFamily="2" charset="-122"/>
                <a:ea typeface="锐字锐线怒放黑简1.0" panose="02010604000000000000" pitchFamily="2" charset="-122"/>
              </a:rPr>
              <a:t>平台无关的、自动化的、具备容灾能力</a:t>
            </a:r>
            <a:r>
              <a:rPr lang="zh-CN" altLang="en-US" sz="2400" dirty="0">
                <a:latin typeface="锐字锐线怒放黑简1.0" panose="02010604000000000000" pitchFamily="2" charset="-122"/>
                <a:ea typeface="锐字锐线怒放黑简1.0" panose="02010604000000000000" pitchFamily="2" charset="-122"/>
              </a:rPr>
              <a:t>的敏捷的</a:t>
            </a:r>
            <a:r>
              <a:rPr lang="zh-CN" altLang="en-US" sz="2400" dirty="0">
                <a:solidFill>
                  <a:srgbClr val="C00000"/>
                </a:solidFill>
                <a:latin typeface="锐字锐线怒放黑简1.0" panose="02010604000000000000" pitchFamily="2" charset="-122"/>
                <a:ea typeface="锐字锐线怒放黑简1.0" panose="02010604000000000000" pitchFamily="2" charset="-122"/>
              </a:rPr>
              <a:t>分布式业务系统</a:t>
            </a:r>
            <a:r>
              <a:rPr lang="zh-CN" altLang="en-US" sz="2400" dirty="0">
                <a:latin typeface="锐字锐线怒放黑简1.0" panose="02010604000000000000" pitchFamily="2" charset="-122"/>
                <a:ea typeface="锐字锐线怒放黑简1.0" panose="02010604000000000000" pitchFamily="2" charset="-122"/>
              </a:rPr>
              <a:t>。云原生架构结合了开发团队用来构建和运行可扩展的云原生应用程序的软件组件。CNCF （云原生计算基金会）将</a:t>
            </a:r>
            <a:r>
              <a:rPr lang="zh-CN" altLang="en-US" sz="2400" dirty="0">
                <a:solidFill>
                  <a:srgbClr val="C00000"/>
                </a:solidFill>
                <a:latin typeface="锐字锐线怒放黑简1.0" panose="02010604000000000000" pitchFamily="2" charset="-122"/>
                <a:ea typeface="锐字锐线怒放黑简1.0" panose="02010604000000000000" pitchFamily="2" charset="-122"/>
              </a:rPr>
              <a:t>不可变基础设施、微服务、声明式 API、容器和服务网格</a:t>
            </a:r>
            <a:r>
              <a:rPr lang="zh-CN" altLang="en-US" sz="2400" dirty="0">
                <a:latin typeface="锐字锐线怒放黑简1.0" panose="02010604000000000000" pitchFamily="2" charset="-122"/>
                <a:ea typeface="锐字锐线怒放黑简1.0" panose="02010604000000000000" pitchFamily="2" charset="-122"/>
              </a:rPr>
              <a:t>列为云原生架构的技术块。 </a:t>
            </a:r>
            <a:endParaRPr lang="zh-CN" altLang="en-US" sz="2400" dirty="0">
              <a:latin typeface="锐字锐线怒放黑简1.0" panose="02010604000000000000" pitchFamily="2" charset="-122"/>
              <a:ea typeface="锐字锐线怒放黑简1.0" panose="02010604000000000000" pitchFamily="2" charset="-122"/>
            </a:endParaRPr>
          </a:p>
        </p:txBody>
      </p:sp>
      <p:sp>
        <p:nvSpPr>
          <p:cNvPr id="5" name="矩形 4"/>
          <p:cNvSpPr/>
          <p:nvPr/>
        </p:nvSpPr>
        <p:spPr>
          <a:xfrm>
            <a:off x="4884101" y="1371252"/>
            <a:ext cx="4208522" cy="769441"/>
          </a:xfrm>
          <a:prstGeom prst="rect">
            <a:avLst/>
          </a:prstGeom>
        </p:spPr>
        <p:txBody>
          <a:bodyPr wrap="square">
            <a:spAutoFit/>
          </a:bodyPr>
          <a:lstStyle/>
          <a:p>
            <a:r>
              <a:rPr lang="zh-CN" altLang="en-US" sz="4400" dirty="0">
                <a:solidFill>
                  <a:srgbClr val="C00000"/>
                </a:solidFill>
                <a:latin typeface="锐字锐线怒放黑简1.0" panose="02010604000000000000" pitchFamily="2" charset="-122"/>
                <a:ea typeface="锐字锐线怒放黑简1.0" panose="02010604000000000000" pitchFamily="2" charset="-122"/>
              </a:rPr>
              <a:t>云原生架构</a:t>
            </a:r>
            <a:endParaRPr lang="zh-CN" altLang="en-US" sz="4400" dirty="0">
              <a:solidFill>
                <a:srgbClr val="C00000"/>
              </a:solidFill>
              <a:latin typeface="锐字锐线怒放黑简1.0" panose="02010604000000000000" pitchFamily="2" charset="-122"/>
              <a:ea typeface="锐字锐线怒放黑简1.0" panose="02010604000000000000" pitchFamily="2" charset="-122"/>
            </a:endParaRPr>
          </a:p>
        </p:txBody>
      </p:sp>
      <p:grpSp>
        <p:nvGrpSpPr>
          <p:cNvPr id="9" name="组合 8"/>
          <p:cNvGrpSpPr/>
          <p:nvPr/>
        </p:nvGrpSpPr>
        <p:grpSpPr>
          <a:xfrm>
            <a:off x="9382126" y="3335"/>
            <a:ext cx="1562100" cy="1244440"/>
            <a:chOff x="6810376" y="1104900"/>
            <a:chExt cx="1562100" cy="1244440"/>
          </a:xfrm>
        </p:grpSpPr>
        <p:sp>
          <p:nvSpPr>
            <p:cNvPr id="11" name="矩形 10"/>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0" name="文本框 9"/>
          <p:cNvSpPr txBox="1"/>
          <p:nvPr>
            <p:custDataLst>
              <p:tags r:id="rId2"/>
            </p:custDataLst>
          </p:nvPr>
        </p:nvSpPr>
        <p:spPr>
          <a:xfrm>
            <a:off x="9458325" y="74772"/>
            <a:ext cx="1400175" cy="275590"/>
          </a:xfrm>
          <a:prstGeom prst="rect">
            <a:avLst/>
          </a:prstGeom>
          <a:noFill/>
        </p:spPr>
        <p:txBody>
          <a:bodyPr wrap="square" rtlCol="0">
            <a:spAutoFit/>
          </a:bodyPr>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p:cNvSpPr/>
          <p:nvPr/>
        </p:nvSpPr>
        <p:spPr>
          <a:xfrm>
            <a:off x="1491029" y="1352075"/>
            <a:ext cx="4208522" cy="769441"/>
          </a:xfrm>
          <a:prstGeom prst="rect">
            <a:avLst/>
          </a:prstGeom>
        </p:spPr>
        <p:txBody>
          <a:bodyPr wrap="square">
            <a:spAutoFit/>
          </a:bodyPr>
          <a:lstStyle/>
          <a:p>
            <a:r>
              <a:rPr lang="zh-CN" altLang="en-US" sz="4400" dirty="0">
                <a:solidFill>
                  <a:srgbClr val="C00000"/>
                </a:solidFill>
                <a:latin typeface="锐字锐线怒放黑简1.0" panose="02010604000000000000" pitchFamily="2" charset="-122"/>
                <a:ea typeface="锐字锐线怒放黑简1.0" panose="02010604000000000000" pitchFamily="2" charset="-122"/>
              </a:rPr>
              <a:t>云原生架构</a:t>
            </a:r>
            <a:endParaRPr lang="zh-CN" altLang="en-US" sz="4400" dirty="0">
              <a:solidFill>
                <a:srgbClr val="C00000"/>
              </a:solidFill>
              <a:latin typeface="锐字锐线怒放黑简1.0" panose="02010604000000000000" pitchFamily="2" charset="-122"/>
              <a:ea typeface="锐字锐线怒放黑简1.0" panose="02010604000000000000" pitchFamily="2" charset="-122"/>
            </a:endParaRPr>
          </a:p>
        </p:txBody>
      </p:sp>
      <p:grpSp>
        <p:nvGrpSpPr>
          <p:cNvPr id="9" name="组合 8"/>
          <p:cNvGrpSpPr/>
          <p:nvPr/>
        </p:nvGrpSpPr>
        <p:grpSpPr>
          <a:xfrm>
            <a:off x="9382126" y="3335"/>
            <a:ext cx="1562100" cy="1244440"/>
            <a:chOff x="6810376" y="1104900"/>
            <a:chExt cx="1562100" cy="1244440"/>
          </a:xfrm>
        </p:grpSpPr>
        <p:sp>
          <p:nvSpPr>
            <p:cNvPr id="11" name="矩形 10"/>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6" name="文本框 15"/>
          <p:cNvSpPr txBox="1"/>
          <p:nvPr/>
        </p:nvSpPr>
        <p:spPr>
          <a:xfrm>
            <a:off x="1162517" y="4525295"/>
            <a:ext cx="9866965" cy="735714"/>
          </a:xfrm>
          <a:prstGeom prst="rect">
            <a:avLst/>
          </a:prstGeom>
          <a:noFill/>
        </p:spPr>
        <p:txBody>
          <a:bodyPr wrap="square">
            <a:spAutoFit/>
          </a:bodyPr>
          <a:lstStyle/>
          <a:p>
            <a:pPr marL="800100" lvl="1" indent="-342900">
              <a:lnSpc>
                <a:spcPct val="120000"/>
              </a:lnSpc>
              <a:buFont typeface="Arial" panose="020B0604020202020204" pitchFamily="34" charset="0"/>
              <a:buChar char="•"/>
            </a:pPr>
            <a:r>
              <a:rPr lang="zh-CN" altLang="en-US" sz="1800" dirty="0">
                <a:latin typeface="方正清刻本悦宋简体" panose="02000000000000000000" pitchFamily="2" charset="-122"/>
                <a:ea typeface="方正清刻本悦宋简体" panose="02000000000000000000" pitchFamily="2" charset="-122"/>
              </a:rPr>
              <a:t>容器是云原生应用程序中最小的计算单元。它们是将微服务代码和其他必需文件打包在云原生系统中的软件组件。</a:t>
            </a:r>
            <a:endParaRPr lang="zh-CN" altLang="en-US" sz="1800" dirty="0">
              <a:latin typeface="方正清刻本悦宋简体" panose="02000000000000000000" pitchFamily="2" charset="-122"/>
              <a:ea typeface="方正清刻本悦宋简体" panose="02000000000000000000" pitchFamily="2" charset="-122"/>
            </a:endParaRPr>
          </a:p>
        </p:txBody>
      </p:sp>
      <p:sp>
        <p:nvSpPr>
          <p:cNvPr id="10" name="文本框 9"/>
          <p:cNvSpPr txBox="1"/>
          <p:nvPr/>
        </p:nvSpPr>
        <p:spPr>
          <a:xfrm>
            <a:off x="1162517" y="2402979"/>
            <a:ext cx="8729026" cy="399212"/>
          </a:xfrm>
          <a:prstGeom prst="rect">
            <a:avLst/>
          </a:prstGeom>
          <a:noFill/>
        </p:spPr>
        <p:txBody>
          <a:bodyPr wrap="square">
            <a:spAutoFit/>
          </a:bodyPr>
          <a:lstStyle/>
          <a:p>
            <a:pPr marL="800100" lvl="1" indent="-342900">
              <a:lnSpc>
                <a:spcPct val="120000"/>
              </a:lnSpc>
              <a:buFont typeface="Arial" panose="020B0604020202020204" pitchFamily="34" charset="0"/>
              <a:buChar char="•"/>
            </a:pPr>
            <a:r>
              <a:rPr lang="zh-CN" altLang="en-US" sz="1800" dirty="0">
                <a:latin typeface="方正清刻本悦宋简体" panose="02000000000000000000" pitchFamily="2" charset="-122"/>
                <a:ea typeface="方正清刻本悦宋简体" panose="02000000000000000000" pitchFamily="2" charset="-122"/>
              </a:rPr>
              <a:t>不可变基础设施意味着用于托管云原生应用程序的服务器在部署后保持不变。</a:t>
            </a:r>
            <a:endParaRPr lang="zh-CN" altLang="en-US" sz="1800" dirty="0">
              <a:latin typeface="方正清刻本悦宋简体" panose="02000000000000000000" pitchFamily="2" charset="-122"/>
              <a:ea typeface="方正清刻本悦宋简体" panose="02000000000000000000" pitchFamily="2" charset="-122"/>
            </a:endParaRPr>
          </a:p>
        </p:txBody>
      </p:sp>
      <p:sp>
        <p:nvSpPr>
          <p:cNvPr id="17" name="文本框 16"/>
          <p:cNvSpPr txBox="1"/>
          <p:nvPr/>
        </p:nvSpPr>
        <p:spPr>
          <a:xfrm>
            <a:off x="1162517" y="2932757"/>
            <a:ext cx="8852853" cy="399212"/>
          </a:xfrm>
          <a:prstGeom prst="rect">
            <a:avLst/>
          </a:prstGeom>
          <a:noFill/>
        </p:spPr>
        <p:txBody>
          <a:bodyPr wrap="square">
            <a:spAutoFit/>
          </a:bodyPr>
          <a:lstStyle/>
          <a:p>
            <a:pPr marL="800100" lvl="1" indent="-342900">
              <a:lnSpc>
                <a:spcPct val="120000"/>
              </a:lnSpc>
              <a:buFont typeface="Arial" panose="020B0604020202020204" pitchFamily="34" charset="0"/>
              <a:buChar char="•"/>
            </a:pPr>
            <a:r>
              <a:rPr lang="zh-CN" altLang="en-US" dirty="0">
                <a:latin typeface="方正清刻本悦宋简体" panose="02000000000000000000" pitchFamily="2" charset="-122"/>
                <a:ea typeface="方正清刻本悦宋简体" panose="02000000000000000000" pitchFamily="2" charset="-122"/>
              </a:rPr>
              <a:t>微服务是小型的独立软件组件，它们作为完整的云原生软件共同运行。</a:t>
            </a:r>
            <a:endParaRPr lang="zh-CN" altLang="en-US" dirty="0">
              <a:latin typeface="方正清刻本悦宋简体" panose="02000000000000000000" pitchFamily="2" charset="-122"/>
              <a:ea typeface="方正清刻本悦宋简体" panose="02000000000000000000" pitchFamily="2" charset="-122"/>
            </a:endParaRPr>
          </a:p>
        </p:txBody>
      </p:sp>
      <p:sp>
        <p:nvSpPr>
          <p:cNvPr id="19" name="文本框 18"/>
          <p:cNvSpPr txBox="1"/>
          <p:nvPr/>
        </p:nvSpPr>
        <p:spPr>
          <a:xfrm>
            <a:off x="1162517" y="3462535"/>
            <a:ext cx="8756409" cy="402418"/>
          </a:xfrm>
          <a:prstGeom prst="rect">
            <a:avLst/>
          </a:prstGeom>
          <a:noFill/>
        </p:spPr>
        <p:txBody>
          <a:bodyPr wrap="square">
            <a:spAutoFit/>
          </a:bodyPr>
          <a:lstStyle/>
          <a:p>
            <a:pPr marL="800100" lvl="1" indent="-342900">
              <a:lnSpc>
                <a:spcPct val="120000"/>
              </a:lnSpc>
              <a:buFont typeface="Arial" panose="020B0604020202020204" pitchFamily="34" charset="0"/>
              <a:buChar char="•"/>
            </a:pPr>
            <a:r>
              <a:rPr lang="zh-CN" altLang="en-US" sz="1800" dirty="0">
                <a:latin typeface="方正清刻本悦宋简体" panose="02000000000000000000" pitchFamily="2" charset="-122"/>
                <a:ea typeface="方正清刻本悦宋简体" panose="02000000000000000000" pitchFamily="2" charset="-122"/>
              </a:rPr>
              <a:t>云原生系统使用 API 将松散耦合的微服务整合在一起</a:t>
            </a:r>
            <a:r>
              <a:rPr lang="zh-CN" altLang="en-US" sz="1800" dirty="0"/>
              <a:t>。</a:t>
            </a:r>
            <a:endParaRPr lang="zh-CN" altLang="en-US" sz="1800" dirty="0"/>
          </a:p>
        </p:txBody>
      </p:sp>
      <p:sp>
        <p:nvSpPr>
          <p:cNvPr id="21" name="文本框 20"/>
          <p:cNvSpPr txBox="1"/>
          <p:nvPr/>
        </p:nvSpPr>
        <p:spPr>
          <a:xfrm>
            <a:off x="1162517" y="3995519"/>
            <a:ext cx="8810404" cy="399212"/>
          </a:xfrm>
          <a:prstGeom prst="rect">
            <a:avLst/>
          </a:prstGeom>
          <a:noFill/>
        </p:spPr>
        <p:txBody>
          <a:bodyPr wrap="square">
            <a:spAutoFit/>
          </a:bodyPr>
          <a:lstStyle/>
          <a:p>
            <a:pPr marL="800100" lvl="1" indent="-342900">
              <a:lnSpc>
                <a:spcPct val="120000"/>
              </a:lnSpc>
              <a:buFont typeface="Arial" panose="020B0604020202020204" pitchFamily="34" charset="0"/>
              <a:buChar char="•"/>
            </a:pPr>
            <a:r>
              <a:rPr lang="zh-CN" altLang="en-US" sz="1800" dirty="0">
                <a:latin typeface="方正清刻本悦宋简体" panose="02000000000000000000" pitchFamily="2" charset="-122"/>
                <a:ea typeface="方正清刻本悦宋简体" panose="02000000000000000000" pitchFamily="2" charset="-122"/>
              </a:rPr>
              <a:t>服务网格是云基础设施中的一个软件层，用于管理多个微服务之间的通信。</a:t>
            </a:r>
            <a:endParaRPr lang="zh-CN" altLang="en-US" sz="1800" dirty="0">
              <a:latin typeface="方正清刻本悦宋简体" panose="02000000000000000000" pitchFamily="2" charset="-122"/>
              <a:ea typeface="方正清刻本悦宋简体" panose="02000000000000000000" pitchFamily="2" charset="-122"/>
            </a:endParaRPr>
          </a:p>
        </p:txBody>
      </p:sp>
      <p:sp>
        <p:nvSpPr>
          <p:cNvPr id="2" name="文本框 1"/>
          <p:cNvSpPr txBox="1"/>
          <p:nvPr>
            <p:custDataLst>
              <p:tags r:id="rId1"/>
            </p:custDataLst>
          </p:nvPr>
        </p:nvSpPr>
        <p:spPr>
          <a:xfrm>
            <a:off x="9458325" y="74772"/>
            <a:ext cx="1400175" cy="275590"/>
          </a:xfrm>
          <a:prstGeom prst="rect">
            <a:avLst/>
          </a:prstGeom>
          <a:noFill/>
        </p:spPr>
        <p:txBody>
          <a:bodyPr wrap="square" rtlCol="0">
            <a:spAutoFit/>
          </a:bodyPr>
          <a:lstStyle/>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wipe(up)">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wipe(up)">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wipe(up)">
                                      <p:cBhvr>
                                        <p:cTn id="22" dur="500"/>
                                        <p:tgtEl>
                                          <p:spTgt spid="21"/>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up)">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0" grpId="0"/>
      <p:bldP spid="17" grpId="0"/>
      <p:bldP spid="19" grpId="0"/>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6" name="文本框 45"/>
          <p:cNvSpPr txBox="1"/>
          <p:nvPr/>
        </p:nvSpPr>
        <p:spPr>
          <a:xfrm>
            <a:off x="5995027" y="1769807"/>
            <a:ext cx="5014062" cy="3970318"/>
          </a:xfrm>
          <a:prstGeom prst="rect">
            <a:avLst/>
          </a:prstGeom>
          <a:noFill/>
        </p:spPr>
        <p:txBody>
          <a:bodyPr wrap="square" rtlCol="0">
            <a:spAutoFit/>
            <a:scene3d>
              <a:camera prst="orthographicFront"/>
              <a:lightRig rig="threePt" dir="t"/>
            </a:scene3d>
            <a:sp3d contourW="12700"/>
          </a:bodyPr>
          <a:lstStyle/>
          <a:p>
            <a:pPr indent="457200" fontAlgn="auto"/>
            <a:r>
              <a:rPr lang="zh-CN" altLang="en-US" dirty="0">
                <a:latin typeface="方正清刻本悦宋简体" panose="02000000000000000000" pitchFamily="2" charset="-122"/>
                <a:ea typeface="方正清刻本悦宋简体" panose="02000000000000000000" pitchFamily="2" charset="-122"/>
              </a:rPr>
              <a:t>最底层是</a:t>
            </a:r>
            <a:r>
              <a:rPr lang="zh-CN" altLang="en-US" b="1" dirty="0">
                <a:solidFill>
                  <a:srgbClr val="C00000"/>
                </a:solidFill>
                <a:latin typeface="方正清刻本悦宋简体" panose="02000000000000000000" pitchFamily="2" charset="-122"/>
                <a:ea typeface="方正清刻本悦宋简体" panose="02000000000000000000" pitchFamily="2" charset="-122"/>
              </a:rPr>
              <a:t>云服务商的物理机、物理网络以及物理存储</a:t>
            </a:r>
            <a:r>
              <a:rPr lang="en-US" altLang="zh-CN" dirty="0">
                <a:latin typeface="方正清刻本悦宋简体" panose="02000000000000000000" pitchFamily="2" charset="-122"/>
                <a:ea typeface="方正清刻本悦宋简体" panose="02000000000000000000" pitchFamily="2" charset="-122"/>
              </a:rPr>
              <a:t>.</a:t>
            </a:r>
            <a:endParaRPr lang="zh-CN" altLang="en-US" dirty="0">
              <a:latin typeface="方正清刻本悦宋简体" panose="02000000000000000000" pitchFamily="2" charset="-122"/>
              <a:ea typeface="方正清刻本悦宋简体" panose="02000000000000000000" pitchFamily="2" charset="-122"/>
            </a:endParaRPr>
          </a:p>
          <a:p>
            <a:pPr indent="457200" fontAlgn="auto"/>
            <a:r>
              <a:rPr lang="zh-CN" altLang="en-US" dirty="0">
                <a:latin typeface="方正清刻本悦宋简体" panose="02000000000000000000" pitchFamily="2" charset="-122"/>
                <a:ea typeface="方正清刻本悦宋简体" panose="02000000000000000000" pitchFamily="2" charset="-122"/>
              </a:rPr>
              <a:t>之上是</a:t>
            </a:r>
            <a:r>
              <a:rPr lang="zh-CN" altLang="en-US" b="1" dirty="0">
                <a:solidFill>
                  <a:srgbClr val="C00000"/>
                </a:solidFill>
                <a:latin typeface="方正清刻本悦宋简体" panose="02000000000000000000" pitchFamily="2" charset="-122"/>
                <a:ea typeface="方正清刻本悦宋简体" panose="02000000000000000000" pitchFamily="2" charset="-122"/>
              </a:rPr>
              <a:t>虚拟化服务</a:t>
            </a:r>
            <a:r>
              <a:rPr lang="zh-CN" altLang="en-US" dirty="0">
                <a:latin typeface="方正清刻本悦宋简体" panose="02000000000000000000" pitchFamily="2" charset="-122"/>
                <a:ea typeface="方正清刻本悦宋简体" panose="02000000000000000000" pitchFamily="2" charset="-122"/>
              </a:rPr>
              <a:t>，包括租户隔离的网络、计算资源以及分布式存储。</a:t>
            </a:r>
            <a:endParaRPr lang="zh-CN" altLang="en-US" dirty="0">
              <a:latin typeface="方正清刻本悦宋简体" panose="02000000000000000000" pitchFamily="2" charset="-122"/>
              <a:ea typeface="方正清刻本悦宋简体" panose="02000000000000000000" pitchFamily="2" charset="-122"/>
            </a:endParaRPr>
          </a:p>
          <a:p>
            <a:pPr indent="457200" fontAlgn="auto"/>
            <a:r>
              <a:rPr lang="zh-CN" altLang="en-US" dirty="0">
                <a:latin typeface="方正清刻本悦宋简体" panose="02000000000000000000" pitchFamily="2" charset="-122"/>
                <a:ea typeface="方正清刻本悦宋简体" panose="02000000000000000000" pitchFamily="2" charset="-122"/>
              </a:rPr>
              <a:t>再上一层是</a:t>
            </a:r>
            <a:r>
              <a:rPr lang="zh-CN" altLang="en-US" b="1" dirty="0">
                <a:solidFill>
                  <a:srgbClr val="C00000"/>
                </a:solidFill>
                <a:latin typeface="方正清刻本悦宋简体" panose="02000000000000000000" pitchFamily="2" charset="-122"/>
                <a:ea typeface="方正清刻本悦宋简体" panose="02000000000000000000" pitchFamily="2" charset="-122"/>
              </a:rPr>
              <a:t>PaaS服务层</a:t>
            </a:r>
            <a:r>
              <a:rPr lang="zh-CN" altLang="en-US" dirty="0">
                <a:latin typeface="方正清刻本悦宋简体" panose="02000000000000000000" pitchFamily="2" charset="-122"/>
                <a:ea typeface="方正清刻本悦宋简体" panose="02000000000000000000" pitchFamily="2" charset="-122"/>
              </a:rPr>
              <a:t>，由它来适配各个厂商的计算、网络、存储资源，然后对用户提供统一的访问接口。用户对接的就是一个标准接口的PaaS平台，就为我们的业务从本地开发环境无缝迁移到公有云、甚至在云服务商之间迁移、混合云、跨云容灾等提供了技术前提。</a:t>
            </a:r>
            <a:endParaRPr lang="en-US" altLang="zh-CN" dirty="0">
              <a:latin typeface="方正清刻本悦宋简体" panose="02000000000000000000" pitchFamily="2" charset="-122"/>
              <a:ea typeface="方正清刻本悦宋简体" panose="02000000000000000000" pitchFamily="2" charset="-122"/>
            </a:endParaRPr>
          </a:p>
          <a:p>
            <a:pPr indent="457200" fontAlgn="auto"/>
            <a:endParaRPr lang="zh-CN" altLang="en-US" dirty="0">
              <a:latin typeface="方正清刻本悦宋简体" panose="02000000000000000000" pitchFamily="2" charset="-122"/>
              <a:ea typeface="方正清刻本悦宋简体" panose="02000000000000000000" pitchFamily="2" charset="-122"/>
            </a:endParaRPr>
          </a:p>
          <a:p>
            <a:pPr indent="457200" fontAlgn="auto"/>
            <a:r>
              <a:rPr lang="en-US" altLang="zh-CN" b="1" dirty="0">
                <a:solidFill>
                  <a:srgbClr val="C00000"/>
                </a:solidFill>
                <a:latin typeface="方正清刻本悦宋简体" panose="02000000000000000000" pitchFamily="2" charset="-122"/>
                <a:ea typeface="方正清刻本悦宋简体" panose="02000000000000000000" pitchFamily="2" charset="-122"/>
              </a:rPr>
              <a:t>PaaS</a:t>
            </a:r>
            <a:r>
              <a:rPr lang="zh-CN" altLang="en-US" dirty="0">
                <a:latin typeface="方正清刻本悦宋简体" panose="02000000000000000000" pitchFamily="2" charset="-122"/>
                <a:ea typeface="方正清刻本悦宋简体" panose="02000000000000000000" pitchFamily="2" charset="-122"/>
              </a:rPr>
              <a:t>：Platform as a Service，平台即服务，云计算时代相应的服务器平台或者开发环境作为服务进行提供。</a:t>
            </a:r>
            <a:endParaRPr lang="zh-CN" altLang="en-US" dirty="0">
              <a:latin typeface="方正清刻本悦宋简体" panose="02000000000000000000" pitchFamily="2" charset="-122"/>
              <a:ea typeface="方正清刻本悦宋简体" panose="02000000000000000000" pitchFamily="2" charset="-122"/>
            </a:endParaRPr>
          </a:p>
        </p:txBody>
      </p:sp>
      <p:sp>
        <p:nvSpPr>
          <p:cNvPr id="49" name="矩形 48"/>
          <p:cNvSpPr/>
          <p:nvPr/>
        </p:nvSpPr>
        <p:spPr>
          <a:xfrm>
            <a:off x="1148380" y="893832"/>
            <a:ext cx="3830270" cy="707886"/>
          </a:xfrm>
          <a:prstGeom prst="rect">
            <a:avLst/>
          </a:prstGeom>
        </p:spPr>
        <p:txBody>
          <a:bodyPr wrap="square">
            <a:spAutoFit/>
          </a:bodyPr>
          <a:lstStyle/>
          <a:p>
            <a:r>
              <a:rPr lang="zh-CN" altLang="en-US" sz="4000" dirty="0">
                <a:solidFill>
                  <a:srgbClr val="C00000"/>
                </a:solidFill>
                <a:latin typeface="锐字锐线怒放黑简1.0" panose="02010604000000000000" pitchFamily="2" charset="-122"/>
                <a:ea typeface="锐字锐线怒放黑简1.0" panose="02010604000000000000" pitchFamily="2" charset="-122"/>
              </a:rPr>
              <a:t>云原生架构</a:t>
            </a:r>
            <a:endParaRPr lang="zh-CN" altLang="en-US" sz="4000" dirty="0">
              <a:solidFill>
                <a:srgbClr val="C00000"/>
              </a:solidFill>
              <a:latin typeface="锐字锐线怒放黑简1.0" panose="02010604000000000000" pitchFamily="2" charset="-122"/>
              <a:ea typeface="锐字锐线怒放黑简1.0" panose="02010604000000000000" pitchFamily="2" charset="-122"/>
            </a:endParaRPr>
          </a:p>
        </p:txBody>
      </p:sp>
      <p:sp>
        <p:nvSpPr>
          <p:cNvPr id="50" name="矩形 49"/>
          <p:cNvSpPr/>
          <p:nvPr/>
        </p:nvSpPr>
        <p:spPr>
          <a:xfrm>
            <a:off x="1156893" y="1668392"/>
            <a:ext cx="2994908" cy="523220"/>
          </a:xfrm>
          <a:prstGeom prst="rect">
            <a:avLst/>
          </a:prstGeom>
        </p:spPr>
        <p:txBody>
          <a:bodyPr wrap="square">
            <a:spAutoFit/>
          </a:bodyPr>
          <a:lstStyle/>
          <a:p>
            <a:pPr algn="dist"/>
            <a:r>
              <a:rPr lang="zh-CN" altLang="en-US" sz="2800" dirty="0">
                <a:solidFill>
                  <a:schemeClr val="tx1">
                    <a:lumMod val="50000"/>
                    <a:lumOff val="50000"/>
                  </a:schemeClr>
                </a:solidFill>
                <a:latin typeface="锐字锐线怒放黑简1.0" panose="02010604000000000000" pitchFamily="2" charset="-122"/>
                <a:ea typeface="锐字锐线怒放黑简1.0" panose="02010604000000000000" pitchFamily="2" charset="-122"/>
              </a:rPr>
              <a:t>云原生层级架构</a:t>
            </a:r>
            <a:endParaRPr lang="zh-CN" altLang="en-US" sz="2800" b="1" dirty="0">
              <a:latin typeface="微软雅黑" panose="020B0503020204020204" pitchFamily="34" charset="-122"/>
              <a:ea typeface="微软雅黑" panose="020B0503020204020204" pitchFamily="34" charset="-122"/>
            </a:endParaRPr>
          </a:p>
        </p:txBody>
      </p:sp>
      <p:grpSp>
        <p:nvGrpSpPr>
          <p:cNvPr id="2" name="组合 1"/>
          <p:cNvGrpSpPr/>
          <p:nvPr/>
        </p:nvGrpSpPr>
        <p:grpSpPr>
          <a:xfrm>
            <a:off x="9382126" y="3335"/>
            <a:ext cx="1562100" cy="1244440"/>
            <a:chOff x="6810376" y="1104900"/>
            <a:chExt cx="1562100" cy="1244440"/>
          </a:xfrm>
        </p:grpSpPr>
        <p:sp>
          <p:nvSpPr>
            <p:cNvPr id="3" name="矩形 2"/>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pic>
        <p:nvPicPr>
          <p:cNvPr id="11" name="图片 10"/>
          <p:cNvPicPr>
            <a:picLocks noChangeAspect="1"/>
          </p:cNvPicPr>
          <p:nvPr>
            <p:custDataLst>
              <p:tags r:id="rId1"/>
            </p:custDataLst>
          </p:nvPr>
        </p:nvPicPr>
        <p:blipFill>
          <a:blip r:embed="rId2"/>
          <a:stretch>
            <a:fillRect/>
          </a:stretch>
        </p:blipFill>
        <p:spPr>
          <a:xfrm>
            <a:off x="1156893" y="2376509"/>
            <a:ext cx="4410951" cy="3494648"/>
          </a:xfrm>
          <a:prstGeom prst="rect">
            <a:avLst/>
          </a:prstGeom>
          <a:effectLst>
            <a:softEdge rad="0"/>
          </a:effectLst>
        </p:spPr>
      </p:pic>
      <p:sp>
        <p:nvSpPr>
          <p:cNvPr id="10" name="文本框 9"/>
          <p:cNvSpPr txBox="1"/>
          <p:nvPr>
            <p:custDataLst>
              <p:tags r:id="rId3"/>
            </p:custDataLst>
          </p:nvPr>
        </p:nvSpPr>
        <p:spPr>
          <a:xfrm>
            <a:off x="9458325" y="74772"/>
            <a:ext cx="1400175" cy="275590"/>
          </a:xfrm>
          <a:prstGeom prst="rect">
            <a:avLst/>
          </a:prstGeom>
          <a:noFill/>
        </p:spPr>
        <p:txBody>
          <a:bodyPr wrap="square" rtlCol="0">
            <a:spAutoFit/>
          </a:bodyPr>
          <a:lstStyle/>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矩形 23"/>
          <p:cNvSpPr/>
          <p:nvPr/>
        </p:nvSpPr>
        <p:spPr>
          <a:xfrm>
            <a:off x="850152" y="835105"/>
            <a:ext cx="3592822" cy="584775"/>
          </a:xfrm>
          <a:prstGeom prst="rect">
            <a:avLst/>
          </a:prstGeom>
        </p:spPr>
        <p:txBody>
          <a:bodyPr wrap="square">
            <a:spAutoFit/>
          </a:bodyPr>
          <a:lstStyle/>
          <a:p>
            <a:r>
              <a:rPr lang="zh-CN" altLang="en-US" sz="3200" dirty="0">
                <a:solidFill>
                  <a:schemeClr val="tx1">
                    <a:lumMod val="50000"/>
                    <a:lumOff val="50000"/>
                  </a:schemeClr>
                </a:solidFill>
                <a:latin typeface="锐字锐线怒放黑简1.0" panose="02010604000000000000" pitchFamily="2" charset="-122"/>
                <a:ea typeface="锐字锐线怒放黑简1.0" panose="02010604000000000000" pitchFamily="2" charset="-122"/>
              </a:rPr>
              <a:t>云原生架构的优势</a:t>
            </a:r>
            <a:endParaRPr lang="zh-CN" altLang="en-US" sz="3200" b="1" dirty="0"/>
          </a:p>
        </p:txBody>
      </p:sp>
      <p:sp>
        <p:nvSpPr>
          <p:cNvPr id="25" name="文本框 24"/>
          <p:cNvSpPr txBox="1"/>
          <p:nvPr/>
        </p:nvSpPr>
        <p:spPr>
          <a:xfrm>
            <a:off x="850152" y="1701343"/>
            <a:ext cx="4744378" cy="1251496"/>
          </a:xfrm>
          <a:prstGeom prst="rect">
            <a:avLst/>
          </a:prstGeom>
          <a:noFill/>
        </p:spPr>
        <p:txBody>
          <a:bodyPr wrap="square" rtlCol="0">
            <a:spAutoFit/>
            <a:scene3d>
              <a:camera prst="orthographicFront"/>
              <a:lightRig rig="threePt" dir="t"/>
            </a:scene3d>
            <a:sp3d contourW="12700"/>
          </a:bodyPr>
          <a:lstStyle/>
          <a:p>
            <a:pPr indent="360045" fontAlgn="auto">
              <a:lnSpc>
                <a:spcPct val="120000"/>
              </a:lnSpc>
            </a:pPr>
            <a:r>
              <a:rPr lang="zh-CN" altLang="zh-CN" sz="1600" dirty="0">
                <a:latin typeface="方正清刻本悦宋简体" panose="02000000000000000000" pitchFamily="2" charset="-122"/>
                <a:ea typeface="方正清刻本悦宋简体" panose="02000000000000000000" pitchFamily="2" charset="-122"/>
              </a:rPr>
              <a:t>首先，得益于云原生架构，</a:t>
            </a:r>
            <a:r>
              <a:rPr lang="zh-CN" altLang="zh-CN" sz="1600" b="1" dirty="0">
                <a:solidFill>
                  <a:srgbClr val="C00000"/>
                </a:solidFill>
                <a:latin typeface="方正清刻本悦宋简体" panose="02000000000000000000" pitchFamily="2" charset="-122"/>
                <a:ea typeface="方正清刻本悦宋简体" panose="02000000000000000000" pitchFamily="2" charset="-122"/>
              </a:rPr>
              <a:t>任何基于容器化的技术都可以实现硬件资源隔离</a:t>
            </a:r>
            <a:r>
              <a:rPr lang="zh-CN" altLang="zh-CN" sz="1600" b="1" dirty="0">
                <a:latin typeface="方正清刻本悦宋简体" panose="02000000000000000000" pitchFamily="2" charset="-122"/>
                <a:ea typeface="方正清刻本悦宋简体" panose="02000000000000000000" pitchFamily="2" charset="-122"/>
              </a:rPr>
              <a:t>。</a:t>
            </a:r>
            <a:r>
              <a:rPr lang="zh-CN" altLang="zh-CN" sz="1600" dirty="0">
                <a:latin typeface="方正清刻本悦宋简体" panose="02000000000000000000" pitchFamily="2" charset="-122"/>
                <a:ea typeface="方正清刻本悦宋简体" panose="02000000000000000000" pitchFamily="2" charset="-122"/>
              </a:rPr>
              <a:t>算法的模型训练和线上服务大量采用容器化技术后，研发人员可以不用太关心开发环境问题，而是更专注在算法迭代上。</a:t>
            </a:r>
            <a:endParaRPr lang="zh-CN" altLang="zh-CN" sz="1600" dirty="0">
              <a:latin typeface="方正清刻本悦宋简体" panose="02000000000000000000" pitchFamily="2" charset="-122"/>
              <a:ea typeface="方正清刻本悦宋简体" panose="02000000000000000000" pitchFamily="2" charset="-122"/>
            </a:endParaRPr>
          </a:p>
        </p:txBody>
      </p:sp>
      <p:sp>
        <p:nvSpPr>
          <p:cNvPr id="3" name="文本框 2"/>
          <p:cNvSpPr txBox="1"/>
          <p:nvPr/>
        </p:nvSpPr>
        <p:spPr>
          <a:xfrm>
            <a:off x="850152" y="3117607"/>
            <a:ext cx="4670996" cy="1251496"/>
          </a:xfrm>
          <a:prstGeom prst="rect">
            <a:avLst/>
          </a:prstGeom>
          <a:noFill/>
        </p:spPr>
        <p:txBody>
          <a:bodyPr wrap="square">
            <a:spAutoFit/>
          </a:bodyPr>
          <a:lstStyle/>
          <a:p>
            <a:pPr indent="360045" fontAlgn="auto">
              <a:lnSpc>
                <a:spcPct val="120000"/>
              </a:lnSpc>
            </a:pPr>
            <a:r>
              <a:rPr lang="zh-CN" altLang="zh-CN" sz="1600" b="0" dirty="0">
                <a:solidFill>
                  <a:schemeClr val="tx1"/>
                </a:solidFill>
                <a:latin typeface="方正清刻本悦宋简体" panose="02000000000000000000" pitchFamily="2" charset="-122"/>
                <a:ea typeface="方正清刻本悦宋简体" panose="02000000000000000000" pitchFamily="2" charset="-122"/>
              </a:rPr>
              <a:t>其次，</a:t>
            </a:r>
            <a:r>
              <a:rPr lang="zh-CN" altLang="zh-CN" sz="1600" b="1" dirty="0">
                <a:solidFill>
                  <a:srgbClr val="C00000"/>
                </a:solidFill>
                <a:latin typeface="方正清刻本悦宋简体" panose="02000000000000000000" pitchFamily="2" charset="-122"/>
                <a:ea typeface="方正清刻本悦宋简体" panose="02000000000000000000" pitchFamily="2" charset="-122"/>
              </a:rPr>
              <a:t>合理的架构与硬件的有机结合可以释放更多算力</a:t>
            </a:r>
            <a:r>
              <a:rPr lang="zh-CN" altLang="zh-CN" sz="1600" b="0" dirty="0">
                <a:solidFill>
                  <a:schemeClr val="tx1"/>
                </a:solidFill>
                <a:latin typeface="方正清刻本悦宋简体" panose="02000000000000000000" pitchFamily="2" charset="-122"/>
                <a:ea typeface="方正清刻本悦宋简体" panose="02000000000000000000" pitchFamily="2" charset="-122"/>
              </a:rPr>
              <a:t>。随着</a:t>
            </a:r>
            <a:r>
              <a:rPr lang="en-US" altLang="zh-CN" sz="1600" b="0" dirty="0">
                <a:solidFill>
                  <a:schemeClr val="tx1"/>
                </a:solidFill>
                <a:latin typeface="方正清刻本悦宋简体" panose="02000000000000000000" pitchFamily="2" charset="-122"/>
                <a:ea typeface="方正清刻本悦宋简体" panose="02000000000000000000" pitchFamily="2" charset="-122"/>
              </a:rPr>
              <a:t> </a:t>
            </a:r>
            <a:r>
              <a:rPr lang="zh-CN" altLang="zh-CN" sz="1600" b="0" dirty="0">
                <a:solidFill>
                  <a:schemeClr val="tx1"/>
                </a:solidFill>
                <a:latin typeface="方正清刻本悦宋简体" panose="02000000000000000000" pitchFamily="2" charset="-122"/>
                <a:ea typeface="方正清刻本悦宋简体" panose="02000000000000000000" pitchFamily="2" charset="-122"/>
              </a:rPr>
              <a:t>GPU、分布式计算架构等利用率的提高，算力也得到极大提高。这些算力无论在训练阶段还是线上服务阶段都可以提供更大的发挥空间。</a:t>
            </a:r>
            <a:endParaRPr lang="zh-CN" altLang="zh-CN" sz="1600" b="0" dirty="0">
              <a:solidFill>
                <a:schemeClr val="tx1"/>
              </a:solidFill>
              <a:latin typeface="方正清刻本悦宋简体" panose="02000000000000000000" pitchFamily="2" charset="-122"/>
              <a:ea typeface="方正清刻本悦宋简体" panose="02000000000000000000" pitchFamily="2" charset="-122"/>
            </a:endParaRPr>
          </a:p>
        </p:txBody>
      </p:sp>
      <p:sp>
        <p:nvSpPr>
          <p:cNvPr id="6" name="文本框 5"/>
          <p:cNvSpPr txBox="1"/>
          <p:nvPr/>
        </p:nvSpPr>
        <p:spPr>
          <a:xfrm>
            <a:off x="850152" y="4531852"/>
            <a:ext cx="4670995" cy="1323439"/>
          </a:xfrm>
          <a:prstGeom prst="rect">
            <a:avLst/>
          </a:prstGeom>
          <a:noFill/>
        </p:spPr>
        <p:txBody>
          <a:bodyPr wrap="square">
            <a:spAutoFit/>
          </a:bodyPr>
          <a:lstStyle/>
          <a:p>
            <a:pPr indent="360045"/>
            <a:r>
              <a:rPr lang="zh-CN" altLang="zh-CN" sz="1600" dirty="0">
                <a:latin typeface="方正清刻本悦宋简体" panose="02000000000000000000" pitchFamily="2" charset="-122"/>
                <a:ea typeface="方正清刻本悦宋简体" panose="02000000000000000000" pitchFamily="2" charset="-122"/>
              </a:rPr>
              <a:t>最后，</a:t>
            </a:r>
            <a:r>
              <a:rPr lang="zh-CN" altLang="zh-CN" sz="1600" b="1" dirty="0">
                <a:solidFill>
                  <a:srgbClr val="C00000"/>
                </a:solidFill>
                <a:latin typeface="方正清刻本悦宋简体" panose="02000000000000000000" pitchFamily="2" charset="-122"/>
                <a:ea typeface="方正清刻本悦宋简体" panose="02000000000000000000" pitchFamily="2" charset="-122"/>
              </a:rPr>
              <a:t>实时流式数据能够更好地支持算法的时效性</a:t>
            </a:r>
            <a:r>
              <a:rPr lang="zh-CN" altLang="zh-CN" sz="1600" dirty="0">
                <a:latin typeface="方正清刻本悦宋简体" panose="02000000000000000000" pitchFamily="2" charset="-122"/>
                <a:ea typeface="方正清刻本悦宋简体" panose="02000000000000000000" pitchFamily="2" charset="-122"/>
              </a:rPr>
              <a:t>。之前传统架构上的算法模型的更新时效性要以“天”为单位，但小红书基于流式数据，通过使用 Kafka 和 Flink，算法模型的更新时效性达到了“分钟”级别。</a:t>
            </a:r>
            <a:endParaRPr lang="zh-CN" altLang="en-US" sz="1600" dirty="0">
              <a:latin typeface="方正清刻本悦宋简体" panose="02000000000000000000" pitchFamily="2" charset="-122"/>
              <a:ea typeface="方正清刻本悦宋简体" panose="02000000000000000000" pitchFamily="2" charset="-122"/>
            </a:endParaRPr>
          </a:p>
        </p:txBody>
      </p:sp>
      <p:pic>
        <p:nvPicPr>
          <p:cNvPr id="9" name="图片 8"/>
          <p:cNvPicPr>
            <a:picLocks noChangeAspect="1"/>
          </p:cNvPicPr>
          <p:nvPr>
            <p:custDataLst>
              <p:tags r:id="rId1"/>
            </p:custDataLst>
          </p:nvPr>
        </p:nvPicPr>
        <p:blipFill>
          <a:blip r:embed="rId2"/>
          <a:stretch>
            <a:fillRect/>
          </a:stretch>
        </p:blipFill>
        <p:spPr>
          <a:xfrm>
            <a:off x="5915704" y="1786166"/>
            <a:ext cx="5275686" cy="3043399"/>
          </a:xfrm>
          <a:prstGeom prst="rect">
            <a:avLst/>
          </a:prstGeom>
          <a:effectLst>
            <a:softEdge rad="0"/>
          </a:effectLst>
        </p:spPr>
      </p:pic>
      <p:sp>
        <p:nvSpPr>
          <p:cNvPr id="12" name="文本框 11"/>
          <p:cNvSpPr txBox="1"/>
          <p:nvPr/>
        </p:nvSpPr>
        <p:spPr>
          <a:xfrm>
            <a:off x="7609198" y="5193571"/>
            <a:ext cx="2288697" cy="369332"/>
          </a:xfrm>
          <a:prstGeom prst="rect">
            <a:avLst/>
          </a:prstGeom>
          <a:noFill/>
        </p:spPr>
        <p:txBody>
          <a:bodyPr wrap="square">
            <a:spAutoFit/>
          </a:bodyPr>
          <a:lstStyle/>
          <a:p>
            <a:r>
              <a:rPr lang="zh-CN" altLang="en-US" dirty="0">
                <a:solidFill>
                  <a:srgbClr val="C00000"/>
                </a:solidFill>
                <a:latin typeface="方正清刻本悦宋简体" panose="02000000000000000000" pitchFamily="2" charset="-122"/>
                <a:ea typeface="方正清刻本悦宋简体" panose="02000000000000000000" pitchFamily="2" charset="-122"/>
              </a:rPr>
              <a:t>△ </a:t>
            </a:r>
            <a:r>
              <a:rPr lang="zh-CN" altLang="en-US" dirty="0">
                <a:latin typeface="方正清刻本悦宋简体" panose="02000000000000000000" pitchFamily="2" charset="-122"/>
                <a:ea typeface="方正清刻本悦宋简体" panose="02000000000000000000" pitchFamily="2" charset="-122"/>
              </a:rPr>
              <a:t>云原生架构特点</a:t>
            </a:r>
            <a:endParaRPr lang="zh-CN" altLang="en-US" dirty="0">
              <a:latin typeface="方正清刻本悦宋简体" panose="02000000000000000000" pitchFamily="2" charset="-122"/>
              <a:ea typeface="方正清刻本悦宋简体" panose="02000000000000000000" pitchFamily="2" charset="-122"/>
            </a:endParaRPr>
          </a:p>
        </p:txBody>
      </p:sp>
      <p:grpSp>
        <p:nvGrpSpPr>
          <p:cNvPr id="13" name="组合 12"/>
          <p:cNvGrpSpPr/>
          <p:nvPr/>
        </p:nvGrpSpPr>
        <p:grpSpPr>
          <a:xfrm>
            <a:off x="9382126" y="3335"/>
            <a:ext cx="1562100" cy="1244440"/>
            <a:chOff x="6810376" y="1104900"/>
            <a:chExt cx="1562100" cy="1244440"/>
          </a:xfrm>
        </p:grpSpPr>
        <p:sp>
          <p:nvSpPr>
            <p:cNvPr id="14" name="矩形 13"/>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文本框 25"/>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0" name="文本框 9"/>
          <p:cNvSpPr txBox="1"/>
          <p:nvPr>
            <p:custDataLst>
              <p:tags r:id="rId3"/>
            </p:custDataLst>
          </p:nvPr>
        </p:nvSpPr>
        <p:spPr>
          <a:xfrm>
            <a:off x="9458325" y="74772"/>
            <a:ext cx="1400175" cy="275590"/>
          </a:xfrm>
          <a:prstGeom prst="rect">
            <a:avLst/>
          </a:prstGeom>
          <a:noFill/>
        </p:spPr>
        <p:txBody>
          <a:bodyPr wrap="square" rtlCol="0">
            <a:spAutoFit/>
          </a:bodyPr>
          <a:lstStyle/>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9" name="组合 38"/>
          <p:cNvGrpSpPr/>
          <p:nvPr/>
        </p:nvGrpSpPr>
        <p:grpSpPr>
          <a:xfrm>
            <a:off x="9382126" y="3335"/>
            <a:ext cx="1562100" cy="1244440"/>
            <a:chOff x="6810376" y="1104900"/>
            <a:chExt cx="1562100" cy="1244440"/>
          </a:xfrm>
        </p:grpSpPr>
        <p:sp>
          <p:nvSpPr>
            <p:cNvPr id="40" name="矩形 39"/>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文本框 37"/>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46" name="文本框 45"/>
          <p:cNvSpPr txBox="1"/>
          <p:nvPr/>
        </p:nvSpPr>
        <p:spPr>
          <a:xfrm>
            <a:off x="1167220" y="3177235"/>
            <a:ext cx="3921487" cy="2061205"/>
          </a:xfrm>
          <a:prstGeom prst="rect">
            <a:avLst/>
          </a:prstGeom>
          <a:noFill/>
        </p:spPr>
        <p:txBody>
          <a:bodyPr wrap="square" rtlCol="0">
            <a:spAutoFit/>
            <a:scene3d>
              <a:camera prst="orthographicFront"/>
              <a:lightRig rig="threePt" dir="t"/>
            </a:scene3d>
            <a:sp3d contourW="12700"/>
          </a:bodyPr>
          <a:lstStyle/>
          <a:p>
            <a:pPr indent="720090" algn="just">
              <a:lnSpc>
                <a:spcPct val="120000"/>
              </a:lnSpc>
            </a:pPr>
            <a:r>
              <a:rPr lang="en-US" altLang="zh-CN" dirty="0">
                <a:latin typeface="方正清刻本悦宋简体" panose="02000000000000000000" pitchFamily="2" charset="-122"/>
                <a:ea typeface="方正清刻本悦宋简体" panose="02000000000000000000" pitchFamily="2" charset="-122"/>
              </a:rPr>
              <a:t>2013 </a:t>
            </a:r>
            <a:r>
              <a:rPr lang="zh-CN" altLang="en-US" dirty="0">
                <a:latin typeface="方正清刻本悦宋简体" panose="02000000000000000000" pitchFamily="2" charset="-122"/>
                <a:ea typeface="方正清刻本悦宋简体" panose="02000000000000000000" pitchFamily="2" charset="-122"/>
              </a:rPr>
              <a:t>年，</a:t>
            </a:r>
            <a:r>
              <a:rPr lang="en-US" altLang="zh-CN" dirty="0">
                <a:latin typeface="方正清刻本悦宋简体" panose="02000000000000000000" pitchFamily="2" charset="-122"/>
                <a:ea typeface="方正清刻本悦宋简体" panose="02000000000000000000" pitchFamily="2" charset="-122"/>
              </a:rPr>
              <a:t>Pivotal </a:t>
            </a:r>
            <a:r>
              <a:rPr lang="zh-CN" altLang="en-US" dirty="0">
                <a:latin typeface="方正清刻本悦宋简体" panose="02000000000000000000" pitchFamily="2" charset="-122"/>
                <a:ea typeface="方正清刻本悦宋简体" panose="02000000000000000000" pitchFamily="2" charset="-122"/>
              </a:rPr>
              <a:t>公司的 </a:t>
            </a:r>
            <a:r>
              <a:rPr lang="en-US" altLang="zh-CN" dirty="0">
                <a:latin typeface="方正清刻本悦宋简体" panose="02000000000000000000" pitchFamily="2" charset="-122"/>
                <a:ea typeface="方正清刻本悦宋简体" panose="02000000000000000000" pitchFamily="2" charset="-122"/>
              </a:rPr>
              <a:t>Matt Stine </a:t>
            </a:r>
            <a:r>
              <a:rPr lang="zh-CN" altLang="en-US" dirty="0">
                <a:latin typeface="方正清刻本悦宋简体" panose="02000000000000000000" pitchFamily="2" charset="-122"/>
                <a:ea typeface="方正清刻本悦宋简体" panose="02000000000000000000" pitchFamily="2" charset="-122"/>
              </a:rPr>
              <a:t>正式提出了云原生的概念，同年 </a:t>
            </a:r>
            <a:r>
              <a:rPr lang="en-US" altLang="zh-CN" dirty="0">
                <a:latin typeface="方正清刻本悦宋简体" panose="02000000000000000000" pitchFamily="2" charset="-122"/>
                <a:ea typeface="方正清刻本悦宋简体" panose="02000000000000000000" pitchFamily="2" charset="-122"/>
              </a:rPr>
              <a:t>6 </a:t>
            </a:r>
            <a:r>
              <a:rPr lang="zh-CN" altLang="en-US" dirty="0">
                <a:latin typeface="方正清刻本悦宋简体" panose="02000000000000000000" pitchFamily="2" charset="-122"/>
                <a:ea typeface="方正清刻本悦宋简体" panose="02000000000000000000" pitchFamily="2" charset="-122"/>
              </a:rPr>
              <a:t>月，小红书在上海成立。成立之初的小红书在搭建系统架构时便选择了同样刚刚发展起来的云原生，这也成为了小红书架构与众不同的地方。</a:t>
            </a:r>
            <a:endParaRPr lang="zh-CN" altLang="en-US" dirty="0">
              <a:latin typeface="方正清刻本悦宋简体" panose="02000000000000000000" pitchFamily="2" charset="-122"/>
              <a:ea typeface="方正清刻本悦宋简体" panose="02000000000000000000" pitchFamily="2" charset="-122"/>
            </a:endParaRPr>
          </a:p>
        </p:txBody>
      </p:sp>
      <p:sp>
        <p:nvSpPr>
          <p:cNvPr id="49" name="矩形 48"/>
          <p:cNvSpPr/>
          <p:nvPr/>
        </p:nvSpPr>
        <p:spPr>
          <a:xfrm>
            <a:off x="1116200" y="1529238"/>
            <a:ext cx="4208522" cy="769441"/>
          </a:xfrm>
          <a:prstGeom prst="rect">
            <a:avLst/>
          </a:prstGeom>
        </p:spPr>
        <p:txBody>
          <a:bodyPr wrap="square">
            <a:spAutoFit/>
          </a:bodyPr>
          <a:lstStyle/>
          <a:p>
            <a:r>
              <a:rPr lang="zh-CN" altLang="en-US" sz="4400" dirty="0">
                <a:solidFill>
                  <a:srgbClr val="C00000"/>
                </a:solidFill>
                <a:latin typeface="锐字锐线怒放黑简1.0" panose="02010604000000000000" pitchFamily="2" charset="-122"/>
                <a:ea typeface="锐字锐线怒放黑简1.0" panose="02010604000000000000" pitchFamily="2" charset="-122"/>
              </a:rPr>
              <a:t>云原生架构</a:t>
            </a:r>
            <a:endParaRPr lang="zh-CN" altLang="en-US" sz="4400" dirty="0">
              <a:solidFill>
                <a:srgbClr val="C00000"/>
              </a:solidFill>
              <a:latin typeface="锐字锐线怒放黑简1.0" panose="02010604000000000000" pitchFamily="2" charset="-122"/>
              <a:ea typeface="锐字锐线怒放黑简1.0" panose="02010604000000000000" pitchFamily="2" charset="-122"/>
            </a:endParaRPr>
          </a:p>
        </p:txBody>
      </p:sp>
      <p:sp>
        <p:nvSpPr>
          <p:cNvPr id="50" name="矩形 49"/>
          <p:cNvSpPr/>
          <p:nvPr/>
        </p:nvSpPr>
        <p:spPr>
          <a:xfrm>
            <a:off x="1167220" y="2375915"/>
            <a:ext cx="5346255" cy="523220"/>
          </a:xfrm>
          <a:prstGeom prst="rect">
            <a:avLst/>
          </a:prstGeom>
        </p:spPr>
        <p:txBody>
          <a:bodyPr wrap="square">
            <a:spAutoFit/>
          </a:bodyPr>
          <a:lstStyle/>
          <a:p>
            <a:pPr algn="dist"/>
            <a:r>
              <a:rPr lang="zh-CN" altLang="en-US" sz="2800" dirty="0">
                <a:solidFill>
                  <a:schemeClr val="tx1">
                    <a:lumMod val="50000"/>
                    <a:lumOff val="50000"/>
                  </a:schemeClr>
                </a:solidFill>
                <a:latin typeface="锐字锐线怒放黑简1.0" panose="02010604000000000000" pitchFamily="2" charset="-122"/>
                <a:ea typeface="锐字锐线怒放黑简1.0" panose="02010604000000000000" pitchFamily="2" charset="-122"/>
                <a:sym typeface="+mn-ea"/>
              </a:rPr>
              <a:t>云原生架构选择原因与发展历史</a:t>
            </a:r>
            <a:endParaRPr lang="zh-CN" altLang="en-US" sz="2800" dirty="0">
              <a:solidFill>
                <a:schemeClr val="tx1">
                  <a:lumMod val="50000"/>
                  <a:lumOff val="50000"/>
                </a:schemeClr>
              </a:solidFill>
              <a:latin typeface="锐字锐线怒放黑简1.0" panose="02010604000000000000" pitchFamily="2" charset="-122"/>
              <a:ea typeface="锐字锐线怒放黑简1.0" panose="02010604000000000000" pitchFamily="2" charset="-122"/>
              <a:sym typeface="+mn-ea"/>
            </a:endParaRPr>
          </a:p>
        </p:txBody>
      </p:sp>
      <p:sp>
        <p:nvSpPr>
          <p:cNvPr id="3" name="文本框 2"/>
          <p:cNvSpPr txBox="1"/>
          <p:nvPr/>
        </p:nvSpPr>
        <p:spPr>
          <a:xfrm>
            <a:off x="5404396" y="3177235"/>
            <a:ext cx="5705666" cy="2061205"/>
          </a:xfrm>
          <a:prstGeom prst="rect">
            <a:avLst/>
          </a:prstGeom>
          <a:noFill/>
        </p:spPr>
        <p:txBody>
          <a:bodyPr wrap="square">
            <a:spAutoFit/>
          </a:bodyPr>
          <a:lstStyle/>
          <a:p>
            <a:pPr indent="720090">
              <a:lnSpc>
                <a:spcPct val="120000"/>
              </a:lnSpc>
            </a:pPr>
            <a:r>
              <a:rPr lang="zh-CN" altLang="en-US" dirty="0">
                <a:latin typeface="方正清刻本悦宋简体" panose="02000000000000000000" pitchFamily="2" charset="-122"/>
                <a:ea typeface="方正清刻本悦宋简体" panose="02000000000000000000" pitchFamily="2" charset="-122"/>
              </a:rPr>
              <a:t>从业务角度看，虽然当时小红书并未上线电商业务，但电商却是计划中必定要做的事情。对一家创业公司来说，为了满足促销活动带来的临时性资源需求而购买机器是不合理的，云却可以很好地解决这个问题。经过 </a:t>
            </a:r>
            <a:r>
              <a:rPr lang="en-US" altLang="zh-CN" dirty="0">
                <a:latin typeface="方正清刻本悦宋简体" panose="02000000000000000000" pitchFamily="2" charset="-122"/>
                <a:ea typeface="方正清刻本悦宋简体" panose="02000000000000000000" pitchFamily="2" charset="-122"/>
              </a:rPr>
              <a:t>10 </a:t>
            </a:r>
            <a:r>
              <a:rPr lang="zh-CN" altLang="en-US" dirty="0">
                <a:latin typeface="方正清刻本悦宋简体" panose="02000000000000000000" pitchFamily="2" charset="-122"/>
                <a:ea typeface="方正清刻本悦宋简体" panose="02000000000000000000" pitchFamily="2" charset="-122"/>
              </a:rPr>
              <a:t>年不断地发展和升级，小红书整体架构的容器化率已经达到 </a:t>
            </a:r>
            <a:r>
              <a:rPr lang="en-US" altLang="zh-CN" dirty="0">
                <a:latin typeface="方正清刻本悦宋简体" panose="02000000000000000000" pitchFamily="2" charset="-122"/>
                <a:ea typeface="方正清刻本悦宋简体" panose="02000000000000000000" pitchFamily="2" charset="-122"/>
              </a:rPr>
              <a:t>80%</a:t>
            </a:r>
            <a:r>
              <a:rPr lang="zh-CN" altLang="en-US" dirty="0">
                <a:latin typeface="方正清刻本悦宋简体" panose="02000000000000000000" pitchFamily="2" charset="-122"/>
                <a:ea typeface="方正清刻本悦宋简体" panose="02000000000000000000" pitchFamily="2" charset="-122"/>
              </a:rPr>
              <a:t>，架构整体迭代效率大幅提高。</a:t>
            </a:r>
            <a:endParaRPr lang="zh-CN" altLang="en-US" dirty="0">
              <a:latin typeface="方正清刻本悦宋简体" panose="02000000000000000000" pitchFamily="2" charset="-122"/>
              <a:ea typeface="方正清刻本悦宋简体" panose="02000000000000000000" pitchFamily="2" charset="-122"/>
            </a:endParaRPr>
          </a:p>
        </p:txBody>
      </p:sp>
      <p:sp>
        <p:nvSpPr>
          <p:cNvPr id="2" name="文本框 1"/>
          <p:cNvSpPr txBox="1"/>
          <p:nvPr>
            <p:custDataLst>
              <p:tags r:id="rId1"/>
            </p:custDataLst>
          </p:nvPr>
        </p:nvSpPr>
        <p:spPr>
          <a:xfrm>
            <a:off x="9458325" y="74772"/>
            <a:ext cx="1400175" cy="275590"/>
          </a:xfrm>
          <a:prstGeom prst="rect">
            <a:avLst/>
          </a:prstGeom>
          <a:noFill/>
        </p:spPr>
        <p:txBody>
          <a:bodyPr wrap="square" rtlCol="0">
            <a:spAutoFit/>
          </a:bodyPr>
          <a:lstStyle/>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95274" y="0"/>
            <a:ext cx="11553825" cy="6562724"/>
            <a:chOff x="3943350" y="1307090"/>
            <a:chExt cx="4876800" cy="4474585"/>
          </a:xfrm>
        </p:grpSpPr>
        <p:sp>
          <p:nvSpPr>
            <p:cNvPr id="4" name="矩形 3"/>
            <p:cNvSpPr/>
            <p:nvPr/>
          </p:nvSpPr>
          <p:spPr>
            <a:xfrm>
              <a:off x="3943350" y="1524000"/>
              <a:ext cx="4876800" cy="4257675"/>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useBgFill="1">
          <p:nvSpPr>
            <p:cNvPr id="7" name="矩形 6"/>
            <p:cNvSpPr/>
            <p:nvPr/>
          </p:nvSpPr>
          <p:spPr>
            <a:xfrm>
              <a:off x="7726589" y="1307090"/>
              <a:ext cx="781618" cy="10858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9" name="文本框 48"/>
          <p:cNvSpPr txBox="1"/>
          <p:nvPr/>
        </p:nvSpPr>
        <p:spPr>
          <a:xfrm>
            <a:off x="8238019" y="3520055"/>
            <a:ext cx="3070685" cy="2267159"/>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方正清刻本悦宋简体" panose="02000000000000000000" pitchFamily="2" charset="-122"/>
                <a:ea typeface="方正清刻本悦宋简体" panose="02000000000000000000" pitchFamily="2" charset="-122"/>
              </a:rPr>
              <a:t>随着业务规模的不断增长，小红书已经开启了从</a:t>
            </a:r>
            <a:r>
              <a:rPr lang="zh-CN" altLang="en-US" sz="1600" dirty="0">
                <a:solidFill>
                  <a:srgbClr val="C00000"/>
                </a:solidFill>
                <a:latin typeface="方正清刻本悦宋简体" panose="02000000000000000000" pitchFamily="2" charset="-122"/>
                <a:ea typeface="方正清刻本悦宋简体" panose="02000000000000000000" pitchFamily="2" charset="-122"/>
              </a:rPr>
              <a:t>单云架构</a:t>
            </a:r>
            <a:r>
              <a:rPr lang="zh-CN" altLang="en-US" sz="1600" dirty="0">
                <a:solidFill>
                  <a:schemeClr val="tx1">
                    <a:lumMod val="65000"/>
                    <a:lumOff val="35000"/>
                  </a:schemeClr>
                </a:solidFill>
                <a:latin typeface="方正清刻本悦宋简体" panose="02000000000000000000" pitchFamily="2" charset="-122"/>
                <a:ea typeface="方正清刻本悦宋简体" panose="02000000000000000000" pitchFamily="2" charset="-122"/>
              </a:rPr>
              <a:t>到</a:t>
            </a:r>
            <a:r>
              <a:rPr lang="zh-CN" altLang="en-US" sz="1600" dirty="0">
                <a:solidFill>
                  <a:srgbClr val="C00000"/>
                </a:solidFill>
                <a:latin typeface="方正清刻本悦宋简体" panose="02000000000000000000" pitchFamily="2" charset="-122"/>
                <a:ea typeface="方正清刻本悦宋简体" panose="02000000000000000000" pitchFamily="2" charset="-122"/>
              </a:rPr>
              <a:t>多云架构</a:t>
            </a:r>
            <a:r>
              <a:rPr lang="zh-CN" altLang="en-US" sz="1600" dirty="0">
                <a:solidFill>
                  <a:schemeClr val="tx1">
                    <a:lumMod val="65000"/>
                    <a:lumOff val="35000"/>
                  </a:schemeClr>
                </a:solidFill>
                <a:latin typeface="方正清刻本悦宋简体" panose="02000000000000000000" pitchFamily="2" charset="-122"/>
                <a:ea typeface="方正清刻本悦宋简体" panose="02000000000000000000" pitchFamily="2" charset="-122"/>
              </a:rPr>
              <a:t>的转型之路。</a:t>
            </a:r>
            <a:endParaRPr lang="en-US" altLang="zh-CN" sz="1600" dirty="0">
              <a:solidFill>
                <a:schemeClr val="tx1">
                  <a:lumMod val="65000"/>
                  <a:lumOff val="35000"/>
                </a:schemeClr>
              </a:solidFill>
              <a:latin typeface="方正清刻本悦宋简体" panose="02000000000000000000" pitchFamily="2" charset="-122"/>
              <a:ea typeface="方正清刻本悦宋简体" panose="02000000000000000000" pitchFamily="2" charset="-122"/>
            </a:endParaRPr>
          </a:p>
          <a:p>
            <a:pPr>
              <a:lnSpc>
                <a:spcPct val="150000"/>
              </a:lnSpc>
            </a:pPr>
            <a:r>
              <a:rPr lang="zh-CN" altLang="en-US" sz="1600" dirty="0">
                <a:solidFill>
                  <a:schemeClr val="tx1">
                    <a:lumMod val="65000"/>
                    <a:lumOff val="35000"/>
                  </a:schemeClr>
                </a:solidFill>
                <a:latin typeface="方正清刻本悦宋简体" panose="02000000000000000000" pitchFamily="2" charset="-122"/>
                <a:ea typeface="方正清刻本悦宋简体" panose="02000000000000000000" pitchFamily="2" charset="-122"/>
              </a:rPr>
              <a:t>当前小红书对整体架构的目标有</a:t>
            </a:r>
            <a:r>
              <a:rPr lang="zh-CN" altLang="en-US" sz="1600" dirty="0">
                <a:solidFill>
                  <a:srgbClr val="C00000"/>
                </a:solidFill>
                <a:latin typeface="方正清刻本悦宋简体" panose="02000000000000000000" pitchFamily="2" charset="-122"/>
                <a:ea typeface="方正清刻本悦宋简体" panose="02000000000000000000" pitchFamily="2" charset="-122"/>
              </a:rPr>
              <a:t>三点，</a:t>
            </a:r>
            <a:r>
              <a:rPr lang="zh-CN" altLang="en-US" sz="1600" dirty="0">
                <a:solidFill>
                  <a:schemeClr val="tx1">
                    <a:lumMod val="65000"/>
                    <a:lumOff val="35000"/>
                  </a:schemeClr>
                </a:solidFill>
                <a:latin typeface="方正清刻本悦宋简体" panose="02000000000000000000" pitchFamily="2" charset="-122"/>
                <a:ea typeface="方正清刻本悦宋简体" panose="02000000000000000000" pitchFamily="2" charset="-122"/>
              </a:rPr>
              <a:t>是小红书做多云架构转型的动力。</a:t>
            </a:r>
            <a:endParaRPr lang="zh-CN" altLang="en-US" sz="1600" dirty="0">
              <a:solidFill>
                <a:schemeClr val="tx1">
                  <a:lumMod val="65000"/>
                  <a:lumOff val="35000"/>
                </a:schemeClr>
              </a:solidFill>
              <a:latin typeface="方正清刻本悦宋简体" panose="02000000000000000000" pitchFamily="2" charset="-122"/>
              <a:ea typeface="方正清刻本悦宋简体" panose="02000000000000000000" pitchFamily="2" charset="-122"/>
            </a:endParaRPr>
          </a:p>
        </p:txBody>
      </p:sp>
      <p:grpSp>
        <p:nvGrpSpPr>
          <p:cNvPr id="42" name="组合 41"/>
          <p:cNvGrpSpPr/>
          <p:nvPr/>
        </p:nvGrpSpPr>
        <p:grpSpPr>
          <a:xfrm>
            <a:off x="935108" y="1650288"/>
            <a:ext cx="2072061" cy="4011353"/>
            <a:chOff x="3431757" y="1855296"/>
            <a:chExt cx="1949868" cy="4222687"/>
          </a:xfrm>
          <a:effectLst>
            <a:outerShdw blurRad="50800" dist="38100" dir="2700000" algn="tl" rotWithShape="0">
              <a:prstClr val="black">
                <a:alpha val="40000"/>
              </a:prstClr>
            </a:outerShdw>
          </a:effectLst>
        </p:grpSpPr>
        <p:sp>
          <p:nvSpPr>
            <p:cNvPr id="43" name="矩形 42"/>
            <p:cNvSpPr/>
            <p:nvPr/>
          </p:nvSpPr>
          <p:spPr>
            <a:xfrm>
              <a:off x="3431758" y="1855296"/>
              <a:ext cx="1949867" cy="1274838"/>
            </a:xfrm>
            <a:prstGeom prst="rect">
              <a:avLst/>
            </a:prstGeom>
            <a:blipFill>
              <a:blip r:embed="rId1"/>
              <a:stretch>
                <a:fillRect t="-78290" b="-7666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44" name="矩形 43"/>
            <p:cNvSpPr/>
            <p:nvPr/>
          </p:nvSpPr>
          <p:spPr>
            <a:xfrm>
              <a:off x="3431757" y="3130134"/>
              <a:ext cx="1949867" cy="2947849"/>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grpSp>
      <p:grpSp>
        <p:nvGrpSpPr>
          <p:cNvPr id="47" name="组合 46"/>
          <p:cNvGrpSpPr/>
          <p:nvPr/>
        </p:nvGrpSpPr>
        <p:grpSpPr>
          <a:xfrm>
            <a:off x="3358665" y="1650288"/>
            <a:ext cx="2072060" cy="4011353"/>
            <a:chOff x="3431757" y="1855296"/>
            <a:chExt cx="1949868" cy="4222687"/>
          </a:xfrm>
          <a:effectLst>
            <a:outerShdw blurRad="50800" dist="38100" dir="2700000" algn="tl" rotWithShape="0">
              <a:prstClr val="black">
                <a:alpha val="40000"/>
              </a:prstClr>
            </a:outerShdw>
          </a:effectLst>
        </p:grpSpPr>
        <p:sp>
          <p:nvSpPr>
            <p:cNvPr id="48" name="矩形 47"/>
            <p:cNvSpPr/>
            <p:nvPr/>
          </p:nvSpPr>
          <p:spPr>
            <a:xfrm>
              <a:off x="3431758" y="1855296"/>
              <a:ext cx="1949867" cy="1274838"/>
            </a:xfrm>
            <a:prstGeom prst="rect">
              <a:avLst/>
            </a:prstGeom>
            <a:blipFill>
              <a:blip r:embed="rId2"/>
              <a:stretch>
                <a:fillRect t="-7105" b="-695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52" name="矩形 51"/>
            <p:cNvSpPr/>
            <p:nvPr/>
          </p:nvSpPr>
          <p:spPr>
            <a:xfrm>
              <a:off x="3431757" y="3130134"/>
              <a:ext cx="1949867" cy="2947849"/>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grpSp>
      <p:grpSp>
        <p:nvGrpSpPr>
          <p:cNvPr id="53" name="组合 52"/>
          <p:cNvGrpSpPr/>
          <p:nvPr/>
        </p:nvGrpSpPr>
        <p:grpSpPr>
          <a:xfrm>
            <a:off x="5757943" y="1650288"/>
            <a:ext cx="2072059" cy="4011353"/>
            <a:chOff x="3431757" y="1855296"/>
            <a:chExt cx="1949868" cy="4222687"/>
          </a:xfrm>
          <a:effectLst>
            <a:outerShdw blurRad="50800" dist="38100" dir="2700000" algn="tl" rotWithShape="0">
              <a:prstClr val="black">
                <a:alpha val="40000"/>
              </a:prstClr>
            </a:outerShdw>
          </a:effectLst>
        </p:grpSpPr>
        <p:sp>
          <p:nvSpPr>
            <p:cNvPr id="54" name="矩形 53"/>
            <p:cNvSpPr/>
            <p:nvPr/>
          </p:nvSpPr>
          <p:spPr>
            <a:xfrm>
              <a:off x="3431758" y="1855296"/>
              <a:ext cx="1949867" cy="1274838"/>
            </a:xfrm>
            <a:prstGeom prst="rect">
              <a:avLst/>
            </a:prstGeom>
            <a:blipFill>
              <a:blip r:embed="rId3"/>
              <a:stretch>
                <a:fillRect t="-7105" b="-6959"/>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sp>
          <p:nvSpPr>
            <p:cNvPr id="55" name="矩形 54"/>
            <p:cNvSpPr/>
            <p:nvPr/>
          </p:nvSpPr>
          <p:spPr>
            <a:xfrm>
              <a:off x="3431757" y="3130134"/>
              <a:ext cx="1949867" cy="2947849"/>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p>
          </p:txBody>
        </p:sp>
      </p:grpSp>
      <p:sp>
        <p:nvSpPr>
          <p:cNvPr id="59" name="矩形 58"/>
          <p:cNvSpPr/>
          <p:nvPr/>
        </p:nvSpPr>
        <p:spPr>
          <a:xfrm>
            <a:off x="1076873" y="3194545"/>
            <a:ext cx="1820905" cy="2206630"/>
          </a:xfrm>
          <a:prstGeom prst="rect">
            <a:avLst/>
          </a:prstGeom>
          <a:effectLst>
            <a:outerShdw blurRad="50800" dist="38100" dir="2700000" algn="tl" rotWithShape="0">
              <a:prstClr val="black">
                <a:alpha val="40000"/>
              </a:prstClr>
            </a:outerShdw>
          </a:effectLst>
        </p:spPr>
        <p:txBody>
          <a:bodyPr wrap="square">
            <a:spAutoFit/>
          </a:bodyPr>
          <a:lstStyle/>
          <a:p>
            <a:pPr indent="457200" fontAlgn="auto">
              <a:lnSpc>
                <a:spcPct val="110000"/>
              </a:lnSpc>
            </a:pPr>
            <a:r>
              <a:rPr lang="zh-CN" altLang="en-US" dirty="0">
                <a:solidFill>
                  <a:schemeClr val="bg1"/>
                </a:solidFill>
                <a:latin typeface="方正清刻本悦宋简体" panose="02000000000000000000" pitchFamily="2" charset="-122"/>
                <a:ea typeface="方正清刻本悦宋简体" panose="02000000000000000000" pitchFamily="2" charset="-122"/>
              </a:rPr>
              <a:t>第一，</a:t>
            </a:r>
            <a:r>
              <a:rPr lang="zh-CN" altLang="en-US" b="1" dirty="0">
                <a:solidFill>
                  <a:schemeClr val="bg1"/>
                </a:solidFill>
                <a:latin typeface="方正清刻本悦宋简体" panose="02000000000000000000" pitchFamily="2" charset="-122"/>
                <a:ea typeface="方正清刻本悦宋简体" panose="02000000000000000000" pitchFamily="2" charset="-122"/>
              </a:rPr>
              <a:t>架构可以很好地支撑业务快速发展带来的规模的持续扩张</a:t>
            </a:r>
            <a:r>
              <a:rPr lang="zh-CN" altLang="en-US" dirty="0">
                <a:solidFill>
                  <a:schemeClr val="bg1"/>
                </a:solidFill>
                <a:latin typeface="方正清刻本悦宋简体" panose="02000000000000000000" pitchFamily="2" charset="-122"/>
                <a:ea typeface="方正清刻本悦宋简体" panose="02000000000000000000" pitchFamily="2" charset="-122"/>
              </a:rPr>
              <a:t>，</a:t>
            </a:r>
            <a:r>
              <a:rPr lang="zh-CN" altLang="en-US" sz="1600" dirty="0">
                <a:solidFill>
                  <a:schemeClr val="bg1"/>
                </a:solidFill>
                <a:latin typeface="方正清刻本悦宋简体" panose="02000000000000000000" pitchFamily="2" charset="-122"/>
                <a:ea typeface="方正清刻本悦宋简体" panose="02000000000000000000" pitchFamily="2" charset="-122"/>
              </a:rPr>
              <a:t>比如能够稳定支撑亿级 DAU 的规模；</a:t>
            </a:r>
            <a:endParaRPr lang="zh-CN" altLang="en-US" dirty="0">
              <a:solidFill>
                <a:schemeClr val="bg1"/>
              </a:solidFill>
              <a:latin typeface="方正清刻本悦宋简体" panose="02000000000000000000" pitchFamily="2" charset="-122"/>
              <a:ea typeface="方正清刻本悦宋简体" panose="02000000000000000000" pitchFamily="2" charset="-122"/>
            </a:endParaRPr>
          </a:p>
        </p:txBody>
      </p:sp>
      <p:grpSp>
        <p:nvGrpSpPr>
          <p:cNvPr id="2" name="组合 1"/>
          <p:cNvGrpSpPr/>
          <p:nvPr/>
        </p:nvGrpSpPr>
        <p:grpSpPr>
          <a:xfrm>
            <a:off x="9382126" y="3335"/>
            <a:ext cx="1562100" cy="1244440"/>
            <a:chOff x="6810376" y="1104900"/>
            <a:chExt cx="1562100" cy="1244440"/>
          </a:xfrm>
        </p:grpSpPr>
        <p:sp>
          <p:nvSpPr>
            <p:cNvPr id="3" name="矩形 2"/>
            <p:cNvSpPr/>
            <p:nvPr/>
          </p:nvSpPr>
          <p:spPr>
            <a:xfrm>
              <a:off x="6810376" y="1104900"/>
              <a:ext cx="1562100" cy="419100"/>
            </a:xfrm>
            <a:prstGeom prst="rect">
              <a:avLst/>
            </a:prstGeom>
            <a:solidFill>
              <a:srgbClr val="A80000"/>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6810376" y="1524000"/>
              <a:ext cx="1562100" cy="82534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文本框 8"/>
          <p:cNvSpPr txBox="1"/>
          <p:nvPr/>
        </p:nvSpPr>
        <p:spPr>
          <a:xfrm>
            <a:off x="9458324" y="473124"/>
            <a:ext cx="1400175" cy="646331"/>
          </a:xfrm>
          <a:prstGeom prst="rect">
            <a:avLst/>
          </a:prstGeom>
          <a:noFill/>
        </p:spPr>
        <p:txBody>
          <a:bodyPr wrap="square" rtlCol="0">
            <a:spAutoFit/>
          </a:bodyPr>
          <a:lstStyle/>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小红书</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a:p>
            <a:pPr algn="dist"/>
            <a:r>
              <a:rPr lang="zh-CN" altLang="en-US" dirty="0">
                <a:solidFill>
                  <a:schemeClr val="bg1"/>
                </a:solidFill>
                <a:latin typeface="锐字锐线怒放黑简1.0" panose="02010604000000000000" pitchFamily="2" charset="-122"/>
                <a:ea typeface="锐字锐线怒放黑简1.0" panose="02010604000000000000" pitchFamily="2" charset="-122"/>
              </a:rPr>
              <a:t>软件架构</a:t>
            </a:r>
            <a:endParaRPr lang="en-US" altLang="zh-CN" dirty="0">
              <a:solidFill>
                <a:schemeClr val="bg1"/>
              </a:solidFill>
              <a:latin typeface="锐字锐线怒放黑简1.0" panose="02010604000000000000" pitchFamily="2" charset="-122"/>
              <a:ea typeface="锐字锐线怒放黑简1.0" panose="02010604000000000000" pitchFamily="2" charset="-122"/>
            </a:endParaRPr>
          </a:p>
        </p:txBody>
      </p:sp>
      <p:sp>
        <p:nvSpPr>
          <p:cNvPr id="11" name="矩形 10"/>
          <p:cNvSpPr/>
          <p:nvPr/>
        </p:nvSpPr>
        <p:spPr>
          <a:xfrm>
            <a:off x="8192998" y="1581307"/>
            <a:ext cx="4208522" cy="1446550"/>
          </a:xfrm>
          <a:prstGeom prst="rect">
            <a:avLst/>
          </a:prstGeom>
        </p:spPr>
        <p:txBody>
          <a:bodyPr wrap="square">
            <a:spAutoFit/>
          </a:bodyPr>
          <a:lstStyle/>
          <a:p>
            <a:r>
              <a:rPr lang="zh-CN" altLang="en-US" sz="4400" dirty="0">
                <a:solidFill>
                  <a:srgbClr val="C00000"/>
                </a:solidFill>
                <a:latin typeface="锐字锐线怒放黑简1.0" panose="02010604000000000000" pitchFamily="2" charset="-122"/>
                <a:ea typeface="锐字锐线怒放黑简1.0" panose="02010604000000000000" pitchFamily="2" charset="-122"/>
              </a:rPr>
              <a:t>小红书</a:t>
            </a:r>
            <a:endParaRPr lang="en-US" altLang="zh-CN" sz="4400" dirty="0">
              <a:solidFill>
                <a:srgbClr val="C00000"/>
              </a:solidFill>
              <a:latin typeface="锐字锐线怒放黑简1.0" panose="02010604000000000000" pitchFamily="2" charset="-122"/>
              <a:ea typeface="锐字锐线怒放黑简1.0" panose="02010604000000000000" pitchFamily="2" charset="-122"/>
            </a:endParaRPr>
          </a:p>
          <a:p>
            <a:r>
              <a:rPr lang="zh-CN" altLang="en-US" sz="4400" dirty="0">
                <a:solidFill>
                  <a:srgbClr val="C00000"/>
                </a:solidFill>
                <a:latin typeface="锐字锐线怒放黑简1.0" panose="02010604000000000000" pitchFamily="2" charset="-122"/>
                <a:ea typeface="锐字锐线怒放黑简1.0" panose="02010604000000000000" pitchFamily="2" charset="-122"/>
              </a:rPr>
              <a:t>软件架构</a:t>
            </a:r>
            <a:endParaRPr lang="zh-CN" altLang="en-US" sz="4400" dirty="0">
              <a:solidFill>
                <a:srgbClr val="C00000"/>
              </a:solidFill>
              <a:latin typeface="锐字锐线怒放黑简1.0" panose="02010604000000000000" pitchFamily="2" charset="-122"/>
              <a:ea typeface="锐字锐线怒放黑简1.0" panose="02010604000000000000" pitchFamily="2" charset="-122"/>
            </a:endParaRPr>
          </a:p>
        </p:txBody>
      </p:sp>
      <p:sp>
        <p:nvSpPr>
          <p:cNvPr id="12" name="矩形 11"/>
          <p:cNvSpPr/>
          <p:nvPr/>
        </p:nvSpPr>
        <p:spPr>
          <a:xfrm>
            <a:off x="8238019" y="2968338"/>
            <a:ext cx="2978857" cy="523220"/>
          </a:xfrm>
          <a:prstGeom prst="rect">
            <a:avLst/>
          </a:prstGeom>
        </p:spPr>
        <p:txBody>
          <a:bodyPr wrap="square">
            <a:spAutoFit/>
          </a:bodyPr>
          <a:lstStyle/>
          <a:p>
            <a:pPr algn="dist"/>
            <a:r>
              <a:rPr lang="zh-CN" altLang="en-US" sz="2800" dirty="0">
                <a:solidFill>
                  <a:schemeClr val="tx1">
                    <a:lumMod val="50000"/>
                    <a:lumOff val="50000"/>
                  </a:schemeClr>
                </a:solidFill>
                <a:latin typeface="锐字锐线怒放黑简1.0" panose="02010604000000000000" pitchFamily="2" charset="-122"/>
                <a:ea typeface="锐字锐线怒放黑简1.0" panose="02010604000000000000" pitchFamily="2" charset="-122"/>
                <a:sym typeface="+mn-ea"/>
              </a:rPr>
              <a:t>向多云架构转型</a:t>
            </a:r>
            <a:endParaRPr lang="zh-CN" altLang="en-US" sz="2800" dirty="0">
              <a:solidFill>
                <a:schemeClr val="tx1">
                  <a:lumMod val="50000"/>
                  <a:lumOff val="50000"/>
                </a:schemeClr>
              </a:solidFill>
              <a:latin typeface="锐字锐线怒放黑简1.0" panose="02010604000000000000" pitchFamily="2" charset="-122"/>
              <a:ea typeface="锐字锐线怒放黑简1.0" panose="02010604000000000000" pitchFamily="2" charset="-122"/>
              <a:sym typeface="+mn-ea"/>
            </a:endParaRPr>
          </a:p>
        </p:txBody>
      </p:sp>
      <p:sp>
        <p:nvSpPr>
          <p:cNvPr id="13" name="矩形 12"/>
          <p:cNvSpPr/>
          <p:nvPr/>
        </p:nvSpPr>
        <p:spPr>
          <a:xfrm>
            <a:off x="3497917" y="3176124"/>
            <a:ext cx="1820905" cy="2073260"/>
          </a:xfrm>
          <a:prstGeom prst="rect">
            <a:avLst/>
          </a:prstGeom>
          <a:effectLst>
            <a:outerShdw blurRad="50800" dist="38100" dir="2700000" algn="tl" rotWithShape="0">
              <a:prstClr val="black">
                <a:alpha val="40000"/>
              </a:prstClr>
            </a:outerShdw>
          </a:effectLst>
        </p:spPr>
        <p:txBody>
          <a:bodyPr wrap="square">
            <a:spAutoFit/>
          </a:bodyPr>
          <a:lstStyle/>
          <a:p>
            <a:pPr indent="457200" fontAlgn="auto">
              <a:lnSpc>
                <a:spcPct val="110000"/>
              </a:lnSpc>
            </a:pPr>
            <a:r>
              <a:rPr lang="zh-CN" altLang="en-US" dirty="0">
                <a:solidFill>
                  <a:schemeClr val="bg1"/>
                </a:solidFill>
                <a:latin typeface="方正清刻本悦宋简体" panose="02000000000000000000" pitchFamily="2" charset="-122"/>
                <a:ea typeface="方正清刻本悦宋简体" panose="02000000000000000000" pitchFamily="2" charset="-122"/>
              </a:rPr>
              <a:t>第二，</a:t>
            </a:r>
            <a:r>
              <a:rPr lang="zh-CN" altLang="en-US" b="1" dirty="0">
                <a:solidFill>
                  <a:schemeClr val="bg1"/>
                </a:solidFill>
                <a:latin typeface="方正清刻本悦宋简体" panose="02000000000000000000" pitchFamily="2" charset="-122"/>
                <a:ea typeface="方正清刻本悦宋简体" panose="02000000000000000000" pitchFamily="2" charset="-122"/>
              </a:rPr>
              <a:t>能够做到较高的可靠性和可用性，</a:t>
            </a:r>
            <a:r>
              <a:rPr lang="zh-CN" altLang="en-US" sz="1600" dirty="0">
                <a:solidFill>
                  <a:schemeClr val="bg1"/>
                </a:solidFill>
                <a:latin typeface="方正清刻本悦宋简体" panose="02000000000000000000" pitchFamily="2" charset="-122"/>
                <a:ea typeface="方正清刻本悦宋简体" panose="02000000000000000000" pitchFamily="2" charset="-122"/>
              </a:rPr>
              <a:t>这主要表现在跨地域容灾能力和跨云基础设施的容灾设计等方面；</a:t>
            </a:r>
            <a:endParaRPr lang="zh-CN" altLang="en-US"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16" name="矩形 15"/>
          <p:cNvSpPr/>
          <p:nvPr/>
        </p:nvSpPr>
        <p:spPr>
          <a:xfrm>
            <a:off x="5869845" y="3194545"/>
            <a:ext cx="1820905" cy="1497718"/>
          </a:xfrm>
          <a:prstGeom prst="rect">
            <a:avLst/>
          </a:prstGeom>
          <a:effectLst>
            <a:outerShdw blurRad="50800" dist="38100" dir="2700000" algn="tl" rotWithShape="0">
              <a:prstClr val="black">
                <a:alpha val="40000"/>
              </a:prstClr>
            </a:outerShdw>
          </a:effectLst>
        </p:spPr>
        <p:txBody>
          <a:bodyPr wrap="square">
            <a:spAutoFit/>
          </a:bodyPr>
          <a:lstStyle/>
          <a:p>
            <a:pPr indent="457200" fontAlgn="auto">
              <a:lnSpc>
                <a:spcPct val="110000"/>
              </a:lnSpc>
            </a:pPr>
            <a:r>
              <a:rPr lang="zh-CN" altLang="en-US" dirty="0">
                <a:solidFill>
                  <a:schemeClr val="bg1"/>
                </a:solidFill>
                <a:latin typeface="方正清刻本悦宋简体" panose="02000000000000000000" pitchFamily="2" charset="-122"/>
                <a:ea typeface="方正清刻本悦宋简体" panose="02000000000000000000" pitchFamily="2" charset="-122"/>
              </a:rPr>
              <a:t>第三，</a:t>
            </a:r>
            <a:r>
              <a:rPr lang="zh-CN" altLang="en-US" b="1" dirty="0">
                <a:solidFill>
                  <a:schemeClr val="bg1"/>
                </a:solidFill>
                <a:latin typeface="方正清刻本悦宋简体" panose="02000000000000000000" pitchFamily="2" charset="-122"/>
                <a:ea typeface="方正清刻本悦宋简体" panose="02000000000000000000" pitchFamily="2" charset="-122"/>
              </a:rPr>
              <a:t>架构必须是高效率的</a:t>
            </a:r>
            <a:r>
              <a:rPr lang="zh-CN" altLang="en-US" dirty="0">
                <a:solidFill>
                  <a:schemeClr val="bg1"/>
                </a:solidFill>
                <a:latin typeface="方正清刻本悦宋简体" panose="02000000000000000000" pitchFamily="2" charset="-122"/>
                <a:ea typeface="方正清刻本悦宋简体" panose="02000000000000000000" pitchFamily="2" charset="-122"/>
              </a:rPr>
              <a:t>，</a:t>
            </a:r>
            <a:r>
              <a:rPr lang="zh-CN" altLang="en-US" sz="1600" dirty="0">
                <a:solidFill>
                  <a:schemeClr val="bg1"/>
                </a:solidFill>
                <a:latin typeface="方正清刻本悦宋简体" panose="02000000000000000000" pitchFamily="2" charset="-122"/>
                <a:ea typeface="方正清刻本悦宋简体" panose="02000000000000000000" pitchFamily="2" charset="-122"/>
              </a:rPr>
              <a:t>这包括相对低廉的成本和较高的资源利用率。</a:t>
            </a:r>
            <a:endParaRPr lang="zh-CN" altLang="en-US" sz="1600"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10" name="文本框 9"/>
          <p:cNvSpPr txBox="1"/>
          <p:nvPr>
            <p:custDataLst>
              <p:tags r:id="rId4"/>
            </p:custDataLst>
          </p:nvPr>
        </p:nvSpPr>
        <p:spPr>
          <a:xfrm>
            <a:off x="9458325" y="74772"/>
            <a:ext cx="1400175" cy="275590"/>
          </a:xfrm>
          <a:prstGeom prst="rect">
            <a:avLst/>
          </a:prstGeom>
          <a:noFill/>
        </p:spPr>
        <p:txBody>
          <a:bodyPr wrap="square" rtlCol="0">
            <a:spAutoFit/>
          </a:bodyPr>
          <a:lstStyle/>
          <a:p>
            <a:pPr algn="dist"/>
            <a:r>
              <a:rPr lang="en-US" altLang="zh-CN" sz="1200" dirty="0">
                <a:solidFill>
                  <a:schemeClr val="bg1"/>
                </a:solidFill>
                <a:latin typeface="Bahnschrift Condensed" panose="020B0502040204020203" pitchFamily="34" charset="0"/>
              </a:rPr>
              <a:t>ARCHITECTURE</a:t>
            </a:r>
            <a:endParaRPr lang="en-US" altLang="zh-CN" sz="1200" dirty="0">
              <a:solidFill>
                <a:schemeClr val="bg1"/>
              </a:solidFill>
              <a:latin typeface="Bahnschrift Condensed" panose="020B0502040204020203"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randombar(horizontal)">
                                      <p:cBhvr>
                                        <p:cTn id="7" dur="500"/>
                                        <p:tgtEl>
                                          <p:spTgt spid="49"/>
                                        </p:tgtEl>
                                      </p:cBhvr>
                                    </p:animEffect>
                                  </p:childTnLst>
                                </p:cTn>
                              </p:par>
                              <p:par>
                                <p:cTn id="8" presetID="42" presetClass="entr" presetSubtype="0" fill="hold"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1000"/>
                                        <p:tgtEl>
                                          <p:spTgt spid="42"/>
                                        </p:tgtEl>
                                      </p:cBhvr>
                                    </p:animEffect>
                                    <p:anim calcmode="lin" valueType="num">
                                      <p:cBhvr>
                                        <p:cTn id="11" dur="1000" fill="hold"/>
                                        <p:tgtEl>
                                          <p:spTgt spid="42"/>
                                        </p:tgtEl>
                                        <p:attrNameLst>
                                          <p:attrName>ppt_x</p:attrName>
                                        </p:attrNameLst>
                                      </p:cBhvr>
                                      <p:tavLst>
                                        <p:tav tm="0">
                                          <p:val>
                                            <p:strVal val="#ppt_x"/>
                                          </p:val>
                                        </p:tav>
                                        <p:tav tm="100000">
                                          <p:val>
                                            <p:strVal val="#ppt_x"/>
                                          </p:val>
                                        </p:tav>
                                      </p:tavLst>
                                    </p:anim>
                                    <p:anim calcmode="lin" valueType="num">
                                      <p:cBhvr>
                                        <p:cTn id="12" dur="1000" fill="hold"/>
                                        <p:tgtEl>
                                          <p:spTgt spid="42"/>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1000"/>
                                        <p:tgtEl>
                                          <p:spTgt spid="47"/>
                                        </p:tgtEl>
                                      </p:cBhvr>
                                    </p:animEffect>
                                    <p:anim calcmode="lin" valueType="num">
                                      <p:cBhvr>
                                        <p:cTn id="16" dur="1000" fill="hold"/>
                                        <p:tgtEl>
                                          <p:spTgt spid="47"/>
                                        </p:tgtEl>
                                        <p:attrNameLst>
                                          <p:attrName>ppt_x</p:attrName>
                                        </p:attrNameLst>
                                      </p:cBhvr>
                                      <p:tavLst>
                                        <p:tav tm="0">
                                          <p:val>
                                            <p:strVal val="#ppt_x"/>
                                          </p:val>
                                        </p:tav>
                                        <p:tav tm="100000">
                                          <p:val>
                                            <p:strVal val="#ppt_x"/>
                                          </p:val>
                                        </p:tav>
                                      </p:tavLst>
                                    </p:anim>
                                    <p:anim calcmode="lin" valueType="num">
                                      <p:cBhvr>
                                        <p:cTn id="17" dur="1000" fill="hold"/>
                                        <p:tgtEl>
                                          <p:spTgt spid="47"/>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53"/>
                                        </p:tgtEl>
                                        <p:attrNameLst>
                                          <p:attrName>style.visibility</p:attrName>
                                        </p:attrNameLst>
                                      </p:cBhvr>
                                      <p:to>
                                        <p:strVal val="visible"/>
                                      </p:to>
                                    </p:set>
                                    <p:animEffect transition="in" filter="fade">
                                      <p:cBhvr>
                                        <p:cTn id="20" dur="1000"/>
                                        <p:tgtEl>
                                          <p:spTgt spid="53"/>
                                        </p:tgtEl>
                                      </p:cBhvr>
                                    </p:animEffect>
                                    <p:anim calcmode="lin" valueType="num">
                                      <p:cBhvr>
                                        <p:cTn id="21" dur="1000" fill="hold"/>
                                        <p:tgtEl>
                                          <p:spTgt spid="53"/>
                                        </p:tgtEl>
                                        <p:attrNameLst>
                                          <p:attrName>ppt_x</p:attrName>
                                        </p:attrNameLst>
                                      </p:cBhvr>
                                      <p:tavLst>
                                        <p:tav tm="0">
                                          <p:val>
                                            <p:strVal val="#ppt_x"/>
                                          </p:val>
                                        </p:tav>
                                        <p:tav tm="100000">
                                          <p:val>
                                            <p:strVal val="#ppt_x"/>
                                          </p:val>
                                        </p:tav>
                                      </p:tavLst>
                                    </p:anim>
                                    <p:anim calcmode="lin" valueType="num">
                                      <p:cBhvr>
                                        <p:cTn id="22" dur="1000" fill="hold"/>
                                        <p:tgtEl>
                                          <p:spTgt spid="53"/>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59"/>
                                        </p:tgtEl>
                                        <p:attrNameLst>
                                          <p:attrName>style.visibility</p:attrName>
                                        </p:attrNameLst>
                                      </p:cBhvr>
                                      <p:to>
                                        <p:strVal val="visible"/>
                                      </p:to>
                                    </p:set>
                                    <p:animEffect transition="in" filter="fade">
                                      <p:cBhvr>
                                        <p:cTn id="25" dur="1000"/>
                                        <p:tgtEl>
                                          <p:spTgt spid="59"/>
                                        </p:tgtEl>
                                      </p:cBhvr>
                                    </p:animEffect>
                                    <p:anim calcmode="lin" valueType="num">
                                      <p:cBhvr>
                                        <p:cTn id="26" dur="1000" fill="hold"/>
                                        <p:tgtEl>
                                          <p:spTgt spid="59"/>
                                        </p:tgtEl>
                                        <p:attrNameLst>
                                          <p:attrName>ppt_x</p:attrName>
                                        </p:attrNameLst>
                                      </p:cBhvr>
                                      <p:tavLst>
                                        <p:tav tm="0">
                                          <p:val>
                                            <p:strVal val="#ppt_x"/>
                                          </p:val>
                                        </p:tav>
                                        <p:tav tm="100000">
                                          <p:val>
                                            <p:strVal val="#ppt_x"/>
                                          </p:val>
                                        </p:tav>
                                      </p:tavLst>
                                    </p:anim>
                                    <p:anim calcmode="lin" valueType="num">
                                      <p:cBhvr>
                                        <p:cTn id="27" dur="1000" fill="hold"/>
                                        <p:tgtEl>
                                          <p:spTgt spid="59"/>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1000"/>
                                        <p:tgtEl>
                                          <p:spTgt spid="13"/>
                                        </p:tgtEl>
                                      </p:cBhvr>
                                    </p:animEffect>
                                    <p:anim calcmode="lin" valueType="num">
                                      <p:cBhvr>
                                        <p:cTn id="31" dur="1000" fill="hold"/>
                                        <p:tgtEl>
                                          <p:spTgt spid="13"/>
                                        </p:tgtEl>
                                        <p:attrNameLst>
                                          <p:attrName>ppt_x</p:attrName>
                                        </p:attrNameLst>
                                      </p:cBhvr>
                                      <p:tavLst>
                                        <p:tav tm="0">
                                          <p:val>
                                            <p:strVal val="#ppt_x"/>
                                          </p:val>
                                        </p:tav>
                                        <p:tav tm="100000">
                                          <p:val>
                                            <p:strVal val="#ppt_x"/>
                                          </p:val>
                                        </p:tav>
                                      </p:tavLst>
                                    </p:anim>
                                    <p:anim calcmode="lin" valueType="num">
                                      <p:cBhvr>
                                        <p:cTn id="32" dur="1000" fill="hold"/>
                                        <p:tgtEl>
                                          <p:spTgt spid="13"/>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1000"/>
                                        <p:tgtEl>
                                          <p:spTgt spid="16"/>
                                        </p:tgtEl>
                                      </p:cBhvr>
                                    </p:animEffect>
                                    <p:anim calcmode="lin" valueType="num">
                                      <p:cBhvr>
                                        <p:cTn id="36" dur="1000" fill="hold"/>
                                        <p:tgtEl>
                                          <p:spTgt spid="16"/>
                                        </p:tgtEl>
                                        <p:attrNameLst>
                                          <p:attrName>ppt_x</p:attrName>
                                        </p:attrNameLst>
                                      </p:cBhvr>
                                      <p:tavLst>
                                        <p:tav tm="0">
                                          <p:val>
                                            <p:strVal val="#ppt_x"/>
                                          </p:val>
                                        </p:tav>
                                        <p:tav tm="100000">
                                          <p:val>
                                            <p:strVal val="#ppt_x"/>
                                          </p:val>
                                        </p:tav>
                                      </p:tavLst>
                                    </p:anim>
                                    <p:anim calcmode="lin" valueType="num">
                                      <p:cBhvr>
                                        <p:cTn id="37"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9" grpId="0"/>
      <p:bldP spid="13" grpId="0"/>
      <p:bldP spid="16"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PP_MARK_KEY" val="4e5931aa-d91f-436b-bb49-8252e2771fcc"/>
  <p:tag name="COMMONDATA" val="eyJoZGlkIjoiNWJiZGI0OTVlNDAyNmQ3MzMyYmVkZGY1ZGEzNzE4YzkifQ=="/>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rgbClr val="000000"/>
      </a:dk1>
      <a:lt1>
        <a:srgbClr val="FFFFFF"/>
      </a:lt1>
      <a:dk2>
        <a:srgbClr val="768395"/>
      </a:dk2>
      <a:lt2>
        <a:srgbClr val="F0F0F0"/>
      </a:lt2>
      <a:accent1>
        <a:srgbClr val="DA2020"/>
      </a:accent1>
      <a:accent2>
        <a:srgbClr val="F84948"/>
      </a:accent2>
      <a:accent3>
        <a:srgbClr val="245698"/>
      </a:accent3>
      <a:accent4>
        <a:srgbClr val="6EC2FF"/>
      </a:accent4>
      <a:accent5>
        <a:srgbClr val="A5A5A5"/>
      </a:accent5>
      <a:accent6>
        <a:srgbClr val="C9C9C9"/>
      </a:accent6>
      <a:hlink>
        <a:srgbClr val="4472C4"/>
      </a:hlink>
      <a:folHlink>
        <a:srgbClr val="BFBFB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68395"/>
    </a:dk2>
    <a:lt2>
      <a:srgbClr val="F0F0F0"/>
    </a:lt2>
    <a:accent1>
      <a:srgbClr val="DA2020"/>
    </a:accent1>
    <a:accent2>
      <a:srgbClr val="F84948"/>
    </a:accent2>
    <a:accent3>
      <a:srgbClr val="245698"/>
    </a:accent3>
    <a:accent4>
      <a:srgbClr val="6EC2FF"/>
    </a:accent4>
    <a:accent5>
      <a:srgbClr val="A5A5A5"/>
    </a:accent5>
    <a:accent6>
      <a:srgbClr val="C9C9C9"/>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0</TotalTime>
  <Words>4695</Words>
  <Application>WPS 演示</Application>
  <PresentationFormat>宽屏</PresentationFormat>
  <Paragraphs>280</Paragraphs>
  <Slides>18</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18</vt:i4>
      </vt:variant>
    </vt:vector>
  </HeadingPairs>
  <TitlesOfParts>
    <vt:vector size="36" baseType="lpstr">
      <vt:lpstr>Arial</vt:lpstr>
      <vt:lpstr>宋体</vt:lpstr>
      <vt:lpstr>Wingdings</vt:lpstr>
      <vt:lpstr>锐字锐线怒放黑简1.0</vt:lpstr>
      <vt:lpstr>Bahnschrift Condensed</vt:lpstr>
      <vt:lpstr>方正清刻本悦宋简体</vt:lpstr>
      <vt:lpstr>方正清刻本悦宋 简 B</vt:lpstr>
      <vt:lpstr>Bahnschrift SemiLight</vt:lpstr>
      <vt:lpstr>微软雅黑</vt:lpstr>
      <vt:lpstr>Arial Black</vt:lpstr>
      <vt:lpstr>迷你简汉真广标</vt:lpstr>
      <vt:lpstr>方正姚体</vt:lpstr>
      <vt:lpstr>Bahnschrift Light Condensed</vt:lpstr>
      <vt:lpstr>等线</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Xlanalili</cp:lastModifiedBy>
  <cp:revision>5</cp:revision>
  <dcterms:created xsi:type="dcterms:W3CDTF">2019-07-15T05:28:00Z</dcterms:created>
  <dcterms:modified xsi:type="dcterms:W3CDTF">2023-03-09T14:50:51Z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9CA11C9656A942D9A1CAE80CD5951194</vt:lpwstr>
  </property>
  <property fmtid="{D5CDD505-2E9C-101B-9397-08002B2CF9AE}" pid="3" name="KSOProductBuildVer">
    <vt:lpwstr>2052-11.1.0.13703</vt:lpwstr>
  </property>
</Properties>
</file>

<file path=docProps/thumbnail.jpeg>
</file>